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8" r:id="rId2"/>
    <p:sldId id="259" r:id="rId3"/>
    <p:sldId id="266" r:id="rId4"/>
    <p:sldId id="273" r:id="rId5"/>
    <p:sldId id="274" r:id="rId6"/>
    <p:sldId id="275" r:id="rId7"/>
    <p:sldId id="278" r:id="rId8"/>
    <p:sldId id="262" r:id="rId9"/>
    <p:sldId id="276" r:id="rId10"/>
    <p:sldId id="263" r:id="rId11"/>
    <p:sldId id="279" r:id="rId12"/>
    <p:sldId id="277" r:id="rId13"/>
    <p:sldId id="272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Police Academy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Police Academy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C6-4817-99C0-27BAB79DE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C6-4817-99C0-27BAB79DE0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C6-4817-99C0-27BAB79DE0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C6-4817-99C0-27BAB79DE0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04-487E-8178-E1A7B35BF4B2}"/>
              </c:ext>
            </c:extLst>
          </c:dPt>
          <c:cat>
            <c:numRef>
              <c:f>Sheet1!$A$2:$A$6</c:f>
              <c:numCache>
                <c:formatCode>mmm\-yy</c:formatCode>
                <c:ptCount val="5"/>
                <c:pt idx="0">
                  <c:v>43525</c:v>
                </c:pt>
                <c:pt idx="1">
                  <c:v>43556</c:v>
                </c:pt>
                <c:pt idx="2">
                  <c:v>43617</c:v>
                </c:pt>
                <c:pt idx="3">
                  <c:v>43647</c:v>
                </c:pt>
                <c:pt idx="4">
                  <c:v>43709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10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9-4854-8A1A-A8D57C829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0.34787</cdr:x>
      <cdr:y>0.7058</cdr:y>
    </cdr:from>
    <cdr:to>
      <cdr:x>0.48095</cdr:x>
      <cdr:y>0.75724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7460" y="3824469"/>
          <a:ext cx="1081675" cy="278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6 Recruits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0.60771</cdr:x>
      <cdr:y>0.44855</cdr:y>
    </cdr:from>
    <cdr:to>
      <cdr:x>0.74079</cdr:x>
      <cdr:y>0.5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39497" y="2430542"/>
          <a:ext cx="1081674" cy="278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 </a:t>
          </a:r>
          <a:r>
            <a:rPr lang="en-US" sz="1100" dirty="0" smtClean="0"/>
            <a:t>4 Officers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0.57066</cdr:x>
      <cdr:y>0.65944</cdr:y>
    </cdr:from>
    <cdr:to>
      <cdr:x>0.692</cdr:x>
      <cdr:y>0.71088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38314" y="3573308"/>
          <a:ext cx="986252" cy="278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10</a:t>
          </a:r>
          <a:r>
            <a:rPr lang="en-US" sz="1100" dirty="0" smtClean="0"/>
            <a:t> </a:t>
          </a:r>
          <a:r>
            <a:rPr lang="en-US" sz="1100" dirty="0"/>
            <a:t>Recruits</a:t>
          </a:r>
        </a:p>
      </cdr:txBody>
    </cdr:sp>
  </cdr:relSizeAnchor>
  <cdr:relSizeAnchor xmlns:cdr="http://schemas.openxmlformats.org/drawingml/2006/chartDrawing">
    <cdr:from>
      <cdr:x>0.53644</cdr:x>
      <cdr:y>0.26581</cdr:y>
    </cdr:from>
    <cdr:to>
      <cdr:x>0.67425</cdr:x>
      <cdr:y>0.31655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60214" y="1440321"/>
          <a:ext cx="1120120" cy="274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7</a:t>
          </a:r>
          <a:r>
            <a:rPr lang="en-US" sz="1100" dirty="0" smtClean="0"/>
            <a:t>  Officers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0.11065</cdr:y>
    </cdr:from>
    <cdr:to>
      <cdr:x>0.32879</cdr:x>
      <cdr:y>0.28105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0" y="599561"/>
          <a:ext cx="2672427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0070C0"/>
              </a:solidFill>
            </a:rPr>
            <a:t>Fourteen applicants in first phase of hiring for Sep. 2019 Academy</a:t>
          </a:r>
          <a:endParaRPr lang="en-US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360B713-FA42-4AE5-8E16-D80B185EFE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AA428DC-4894-46EC-A7E4-8FE62BE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3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5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190C-2D89-4B92-AE90-93A82A5A7DC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fxl.com/news/local/traffic-stop-leads-to-charges-in-albany-and-lee-county" TargetMode="External"/><Relationship Id="rId2" Type="http://schemas.openxmlformats.org/officeDocument/2006/relationships/hyperlink" Target="https://wfxl.com/news/local/seven-arrested-during-probation-and-parole-check-in-alban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fxl.com/news/local/albany-and-dougherty-county-celebrates-local-fallen-officers" TargetMode="External"/><Relationship Id="rId4" Type="http://schemas.openxmlformats.org/officeDocument/2006/relationships/hyperlink" Target="https://www.walb.com/2019/05/07/albany-pd-officers-recognized-servic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Albany Police Department Quarterly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Update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Mar 9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-May 28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National Incident Based Reporting System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FBI based reporting system; different than UCR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Increase to the number of incidents reported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More detailed, accurate and meaningful data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All Georgia agencies are required to participate by 10/01/19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What else have we done?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Seven arrested during probation and parole check in Albany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FFFF00"/>
                </a:solidFill>
                <a:hlinkClick r:id="rId2"/>
              </a:rPr>
              <a:t>://wfxl.com/news/local/seven-arrested-during-probation-and-parole-check-in-albany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Traffic stop leads to charges in Albany and Lee County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hlinkClick r:id="rId3"/>
              </a:rPr>
              <a:t>https</a:t>
            </a:r>
            <a:r>
              <a:rPr lang="en-US" dirty="0">
                <a:solidFill>
                  <a:srgbClr val="FFFF0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wfxl.com/news/local/traffic-stop-leads-to-charges-in-albany-and-lee-county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Albany PD officers recognized for service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hlinkClick r:id="rId4"/>
              </a:rPr>
              <a:t>https</a:t>
            </a:r>
            <a:r>
              <a:rPr lang="en-US" dirty="0">
                <a:solidFill>
                  <a:srgbClr val="FFFF00"/>
                </a:solidFill>
                <a:hlinkClick r:id="rId4"/>
              </a:rPr>
              <a:t>://www.walb.com/2019/05/07/albany-pd-officers-recognized-service</a:t>
            </a:r>
            <a:r>
              <a:rPr lang="en-US" dirty="0" smtClean="0">
                <a:solidFill>
                  <a:srgbClr val="FFFF00"/>
                </a:solidFill>
                <a:hlinkClick r:id="rId4"/>
              </a:rPr>
              <a:t>/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</a:rPr>
              <a:t>Albany and Dougherty Co. honor local fallen officers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hlinkClick r:id="rId5"/>
              </a:rPr>
              <a:t>https</a:t>
            </a:r>
            <a:r>
              <a:rPr lang="en-US" dirty="0">
                <a:solidFill>
                  <a:srgbClr val="FFFF00"/>
                </a:solidFill>
                <a:hlinkClick r:id="rId5"/>
              </a:rPr>
              <a:t>://wfxl.com/news/local/albany-and-dougherty-county-celebrates-local-fallen-officers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Going Forward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Police Department Chaplains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Civilian Crime Scene Technician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Partnering with community groups on a summer project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Working with KADB in having a city-wide National Night Out event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Mission and Vision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2"/>
            <a:ext cx="10515600" cy="544663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b="1" u="sng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MISSION </a:t>
            </a:r>
            <a:r>
              <a:rPr lang="en-US" b="1" u="sng" dirty="0">
                <a:solidFill>
                  <a:srgbClr val="FFFF00"/>
                </a:solidFill>
              </a:rPr>
              <a:t>STATEMENT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Develop our personnel to provide quality law enforcement services in an efficient manner that keeps the public trust while maintaining order in our community.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u="sng" dirty="0">
                <a:solidFill>
                  <a:srgbClr val="FFFF00"/>
                </a:solidFill>
              </a:rPr>
              <a:t>VISION STATEMENT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The Albany </a:t>
            </a:r>
            <a:r>
              <a:rPr lang="en-US" dirty="0" smtClean="0">
                <a:solidFill>
                  <a:srgbClr val="FFFF00"/>
                </a:solidFill>
              </a:rPr>
              <a:t>Police Department </a:t>
            </a:r>
            <a:r>
              <a:rPr lang="en-US" dirty="0">
                <a:solidFill>
                  <a:srgbClr val="FFFF00"/>
                </a:solidFill>
              </a:rPr>
              <a:t>is recognized as a CALEA accredited law enforcement agency using innovative and contemporary law enforcement practices that strengthen our relationship in our community.</a:t>
            </a:r>
            <a:endParaRPr lang="en-US" sz="1600" dirty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2019 Focus Points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Continue to interact with citizens to help keep our community safe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Focus on Part II crimes and quality of life concerns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Use all available resources to identify and arrest offenders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Continue to support various community organizations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Operational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Update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2"/>
            <a:ext cx="10515600" cy="544663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19,713 Calls for service (Mar 9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-May 28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13,684 </a:t>
            </a:r>
            <a:r>
              <a:rPr lang="en-US" dirty="0">
                <a:solidFill>
                  <a:srgbClr val="FFFF00"/>
                </a:solidFill>
              </a:rPr>
              <a:t>Citizen Calls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5,968 </a:t>
            </a:r>
            <a:r>
              <a:rPr lang="en-US" dirty="0">
                <a:solidFill>
                  <a:srgbClr val="FFFF00"/>
                </a:solidFill>
              </a:rPr>
              <a:t>Officer Initiated Calls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Incident </a:t>
            </a:r>
            <a:r>
              <a:rPr lang="en-US" dirty="0">
                <a:solidFill>
                  <a:srgbClr val="FFFF00"/>
                </a:solidFill>
              </a:rPr>
              <a:t>Data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Part I </a:t>
            </a:r>
            <a:r>
              <a:rPr lang="en-US" dirty="0" smtClean="0">
                <a:solidFill>
                  <a:srgbClr val="FFFF00"/>
                </a:solidFill>
              </a:rPr>
              <a:t>Crimes – 969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Part </a:t>
            </a:r>
            <a:r>
              <a:rPr lang="en-US" dirty="0">
                <a:solidFill>
                  <a:srgbClr val="FFFF00"/>
                </a:solidFill>
              </a:rPr>
              <a:t>II Crimes – </a:t>
            </a:r>
            <a:r>
              <a:rPr lang="en-US" dirty="0" smtClean="0">
                <a:solidFill>
                  <a:srgbClr val="FFFF00"/>
                </a:solidFill>
              </a:rPr>
              <a:t>1,345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708 </a:t>
            </a:r>
            <a:r>
              <a:rPr lang="en-US" dirty="0">
                <a:solidFill>
                  <a:srgbClr val="FFFF00"/>
                </a:solidFill>
              </a:rPr>
              <a:t>Individuals Booked into DOCO Jail, accounting for </a:t>
            </a:r>
            <a:r>
              <a:rPr lang="en-US" dirty="0" smtClean="0">
                <a:solidFill>
                  <a:srgbClr val="FFFF00"/>
                </a:solidFill>
              </a:rPr>
              <a:t>692 </a:t>
            </a:r>
            <a:r>
              <a:rPr lang="en-US" dirty="0">
                <a:solidFill>
                  <a:srgbClr val="FFFF00"/>
                </a:solidFill>
              </a:rPr>
              <a:t>incidents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Traffic </a:t>
            </a:r>
            <a:r>
              <a:rPr lang="en-US" dirty="0">
                <a:solidFill>
                  <a:srgbClr val="FFFF00"/>
                </a:solidFill>
              </a:rPr>
              <a:t>Accidents – </a:t>
            </a:r>
            <a:r>
              <a:rPr lang="en-US" dirty="0" smtClean="0">
                <a:solidFill>
                  <a:srgbClr val="FFFF00"/>
                </a:solidFill>
              </a:rPr>
              <a:t>1,106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 Fatalities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23 incidents DUI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Recruitment Status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(41 total)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1136607"/>
              </p:ext>
            </p:extLst>
          </p:nvPr>
        </p:nvGraphicFramePr>
        <p:xfrm>
          <a:off x="1887034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67368" y="1438730"/>
            <a:ext cx="264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Seven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officers graduated Police Academy in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Mar. 2019; in the 2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phase of FTO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7108" y="4941505"/>
            <a:ext cx="2796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Ten officers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week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7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Police Academy; graduate in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Jun. 2019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3405" y="3328617"/>
            <a:ext cx="327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Four officers completed FTO program Apr. 2019 (graduated in Jan 2019)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6677" y="5403170"/>
            <a:ext cx="267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Six recruits hired for Jul. 2019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Police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Academy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482501" y="3280839"/>
            <a:ext cx="1081675" cy="2787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 Applicants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715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Recruitment Summary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Continuing to recruit from various areas in the Southeastern United States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Looking for POST-certified officers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Looking for potential candidates with life and work experience who understand how to interact with people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Diversity not only in race, but in skill and experience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Learning from other organizations in how to attract potential applicants (law enforcement and non-law enforcement)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Employee Concerns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Salary satisfaction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Supervisor satisfaction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Work conditions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Overall opportunities for advancement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4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Code Enforcement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update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10 structures demolished by City and one by owner since 03/19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Five structures out for bid and 31 on demolition list since 03/19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1601 S. Slappey Blvd: Property owner has cut and removed overgrowth on property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1006 violations and calls for service have been closed from 03/01/19-05/22/19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Drafted a courtesy notice for owners of poorly maintained commercial properties; awaiting final approval to be mailed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Code Enforcement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efforts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20" y="1468013"/>
            <a:ext cx="3152077" cy="2364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20" y="4134954"/>
            <a:ext cx="3248721" cy="2436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393904"/>
            <a:ext cx="3152077" cy="2364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2" y="4134954"/>
            <a:ext cx="3166947" cy="237521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482790" y="2575933"/>
            <a:ext cx="2419815" cy="216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82789" y="5168962"/>
            <a:ext cx="2419815" cy="216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38907" y="3289610"/>
            <a:ext cx="2352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Opportunities for development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503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Albany Police Department Quarterly Update Mar 9th-May 28th </vt:lpstr>
      <vt:lpstr>Mission and Vision</vt:lpstr>
      <vt:lpstr>2019 Focus Points</vt:lpstr>
      <vt:lpstr>Operational Update</vt:lpstr>
      <vt:lpstr>Recruitment Status (41 total)</vt:lpstr>
      <vt:lpstr>Recruitment Summary</vt:lpstr>
      <vt:lpstr>Employee Concerns</vt:lpstr>
      <vt:lpstr>Code Enforcement update</vt:lpstr>
      <vt:lpstr>Code Enforcement efforts</vt:lpstr>
      <vt:lpstr>National Incident Based Reporting System</vt:lpstr>
      <vt:lpstr>What else have we done?  </vt:lpstr>
      <vt:lpstr>Going Forward 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Persley, Michael</dc:creator>
  <cp:lastModifiedBy>Persley, Michael</cp:lastModifiedBy>
  <cp:revision>64</cp:revision>
  <cp:lastPrinted>2019-05-28T15:49:40Z</cp:lastPrinted>
  <dcterms:created xsi:type="dcterms:W3CDTF">2018-11-02T17:40:50Z</dcterms:created>
  <dcterms:modified xsi:type="dcterms:W3CDTF">2019-05-28T18:15:50Z</dcterms:modified>
</cp:coreProperties>
</file>