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8" r:id="rId2"/>
    <p:sldId id="259" r:id="rId3"/>
    <p:sldId id="266" r:id="rId4"/>
    <p:sldId id="273" r:id="rId5"/>
    <p:sldId id="274" r:id="rId6"/>
    <p:sldId id="275" r:id="rId7"/>
    <p:sldId id="262" r:id="rId8"/>
    <p:sldId id="276" r:id="rId9"/>
    <p:sldId id="279" r:id="rId10"/>
    <p:sldId id="277" r:id="rId11"/>
    <p:sldId id="272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7" d="100"/>
          <a:sy n="97" d="100"/>
        </p:scale>
        <p:origin x="57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accent1"/>
                </a:solidFill>
              </a:rPr>
              <a:t>Police Academy</a:t>
            </a:r>
          </a:p>
        </c:rich>
      </c:tx>
      <c:layout>
        <c:manualLayout>
          <c:xMode val="edge"/>
          <c:yMode val="edge"/>
          <c:x val="0.37836771296666571"/>
          <c:y val="2.2409836760359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Police Academy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C6-4817-99C0-27BAB79DE0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C6-4817-99C0-27BAB79DE0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C6-4817-99C0-27BAB79DE0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C6-4817-99C0-27BAB79DE0D5}"/>
              </c:ext>
            </c:extLst>
          </c:dPt>
          <c:cat>
            <c:numRef>
              <c:f>Sheet1!$A$2:$A$5</c:f>
              <c:numCache>
                <c:formatCode>mmm\-yy</c:formatCode>
                <c:ptCount val="4"/>
                <c:pt idx="0">
                  <c:v>43635</c:v>
                </c:pt>
                <c:pt idx="1">
                  <c:v>43665</c:v>
                </c:pt>
                <c:pt idx="2">
                  <c:v>43696</c:v>
                </c:pt>
                <c:pt idx="3">
                  <c:v>43831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9-4854-8A1A-A8D57C829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0.43346</cdr:x>
      <cdr:y>0.72213</cdr:y>
    </cdr:from>
    <cdr:to>
      <cdr:x>0.56654</cdr:x>
      <cdr:y>0.77357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3162" y="3912985"/>
          <a:ext cx="1081675" cy="278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9</a:t>
          </a:r>
          <a:r>
            <a:rPr lang="en-US" dirty="0" smtClean="0"/>
            <a:t> Recruits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0.60771</cdr:x>
      <cdr:y>0.44855</cdr:y>
    </cdr:from>
    <cdr:to>
      <cdr:x>0.74079</cdr:x>
      <cdr:y>0.5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39497" y="2430542"/>
          <a:ext cx="1081674" cy="278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 </a:t>
          </a:r>
        </a:p>
      </cdr:txBody>
    </cdr:sp>
  </cdr:relSizeAnchor>
  <cdr:relSizeAnchor xmlns:cdr="http://schemas.openxmlformats.org/drawingml/2006/chartDrawing">
    <cdr:from>
      <cdr:x>0.60816</cdr:x>
      <cdr:y>0.57325</cdr:y>
    </cdr:from>
    <cdr:to>
      <cdr:x>0.7295</cdr:x>
      <cdr:y>0.62469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43124" y="3106254"/>
          <a:ext cx="986252" cy="278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7 Recruits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0.55985</cdr:x>
      <cdr:y>0.30688</cdr:y>
    </cdr:from>
    <cdr:to>
      <cdr:x>0.69766</cdr:x>
      <cdr:y>0.35762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50483" y="1773991"/>
          <a:ext cx="1120120" cy="293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8  Officers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0.19208</cdr:y>
    </cdr:from>
    <cdr:to>
      <cdr:x>0.2872</cdr:x>
      <cdr:y>0.3518</cdr:y>
    </cdr:to>
    <cdr:sp macro="" textlink="">
      <cdr:nvSpPr>
        <cdr:cNvPr id="6" name="TextBox 9"/>
        <cdr:cNvSpPr txBox="1"/>
      </cdr:nvSpPr>
      <cdr:spPr>
        <a:xfrm xmlns:a="http://schemas.openxmlformats.org/drawingml/2006/main">
          <a:off x="0" y="1110353"/>
          <a:ext cx="2556387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rgbClr val="FFC000"/>
              </a:solidFill>
            </a:rPr>
            <a:t>Fourteen applicants in first phase of hiring for Jan. 2020 Academy</a:t>
          </a:r>
          <a:endParaRPr lang="en-US" dirty="0">
            <a:solidFill>
              <a:srgbClr val="FFC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360B713-FA42-4AE5-8E16-D80B185EFED1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AA428DC-4894-46EC-A7E4-8FE62BEA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1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4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3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3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5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190C-2D89-4B92-AE90-93A82A5A7DC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fxl.com/news/local/city-leaders-and-law-enforcement-come-together-for-national-night-ou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Albany Police Department Quarterly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Update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May 29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-Sept 8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lvl="0"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Going Forward 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Volunteers to support police operations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Registration of video surveillance systems 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Community Trust Initiative (IACP project)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GBI Southwest Regional Drug Enforcement Office (SWRDEO)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Planning for our Annual Thanksgiving Community Event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Questions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Mission and Vision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822"/>
            <a:ext cx="10515600" cy="544663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b="1" u="sng" dirty="0" smtClean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MISSION </a:t>
            </a:r>
            <a:r>
              <a:rPr lang="en-US" b="1" u="sng" dirty="0">
                <a:solidFill>
                  <a:srgbClr val="FFFF00"/>
                </a:solidFill>
              </a:rPr>
              <a:t>STATEMENT</a:t>
            </a:r>
            <a:endParaRPr lang="en-US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Develop our personnel to provide quality law enforcement services in an efficient manner that keeps the public trust while maintaining order in our community.</a:t>
            </a:r>
            <a:endParaRPr lang="en-US" sz="1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b="1" u="sng" dirty="0">
                <a:solidFill>
                  <a:srgbClr val="FFFF00"/>
                </a:solidFill>
              </a:rPr>
              <a:t>VISION STATEMENT</a:t>
            </a:r>
            <a:endParaRPr lang="en-US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The Albany </a:t>
            </a:r>
            <a:r>
              <a:rPr lang="en-US" dirty="0" smtClean="0">
                <a:solidFill>
                  <a:srgbClr val="FFFF00"/>
                </a:solidFill>
              </a:rPr>
              <a:t>Police Department </a:t>
            </a:r>
            <a:r>
              <a:rPr lang="en-US" dirty="0">
                <a:solidFill>
                  <a:srgbClr val="FFFF00"/>
                </a:solidFill>
              </a:rPr>
              <a:t>is recognized as a CALEA accredited law enforcement agency using innovative and contemporary law enforcement practices that strengthen our relationship in our community.</a:t>
            </a:r>
            <a:endParaRPr lang="en-US" sz="1600" dirty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2019 Focus Points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Continue to interact with citizens to help keep our community safe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Focus on Part II crimes and quality of life concerns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Use all available resources to identify and arrest offenders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Continue to support various community organizations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Operational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Update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822"/>
            <a:ext cx="10515600" cy="544663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27,745 Calls for service (May 29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to Sept 8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17,824 </a:t>
            </a:r>
            <a:r>
              <a:rPr lang="en-US" dirty="0">
                <a:solidFill>
                  <a:srgbClr val="FFFF00"/>
                </a:solidFill>
              </a:rPr>
              <a:t>Citizen Calls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6,921 </a:t>
            </a:r>
            <a:r>
              <a:rPr lang="en-US" dirty="0">
                <a:solidFill>
                  <a:srgbClr val="FFFF00"/>
                </a:solidFill>
              </a:rPr>
              <a:t>Officer Initiated Calls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Incident </a:t>
            </a:r>
            <a:r>
              <a:rPr lang="en-US" dirty="0">
                <a:solidFill>
                  <a:srgbClr val="FFFF00"/>
                </a:solidFill>
              </a:rPr>
              <a:t>Data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Part I </a:t>
            </a:r>
            <a:r>
              <a:rPr lang="en-US" dirty="0" smtClean="0">
                <a:solidFill>
                  <a:srgbClr val="FFFF00"/>
                </a:solidFill>
              </a:rPr>
              <a:t>Crimes – 1,325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E/A 204 reported incidents (169 non-forced/35 forced)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Part </a:t>
            </a:r>
            <a:r>
              <a:rPr lang="en-US" dirty="0">
                <a:solidFill>
                  <a:srgbClr val="FFFF00"/>
                </a:solidFill>
              </a:rPr>
              <a:t>II Crimes – </a:t>
            </a:r>
            <a:r>
              <a:rPr lang="en-US" dirty="0" smtClean="0">
                <a:solidFill>
                  <a:srgbClr val="FFFF00"/>
                </a:solidFill>
              </a:rPr>
              <a:t>1,911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990 </a:t>
            </a:r>
            <a:r>
              <a:rPr lang="en-US" dirty="0">
                <a:solidFill>
                  <a:srgbClr val="FFFF00"/>
                </a:solidFill>
              </a:rPr>
              <a:t>Individuals Booked into </a:t>
            </a:r>
            <a:r>
              <a:rPr lang="en-US" dirty="0" smtClean="0">
                <a:solidFill>
                  <a:srgbClr val="FFFF00"/>
                </a:solidFill>
              </a:rPr>
              <a:t>DCJ, </a:t>
            </a:r>
            <a:r>
              <a:rPr lang="en-US" dirty="0">
                <a:solidFill>
                  <a:srgbClr val="FFFF00"/>
                </a:solidFill>
              </a:rPr>
              <a:t>accounting for </a:t>
            </a:r>
            <a:r>
              <a:rPr lang="en-US" dirty="0" smtClean="0">
                <a:solidFill>
                  <a:srgbClr val="FFFF00"/>
                </a:solidFill>
              </a:rPr>
              <a:t>1,091 incidents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101 Arrestees were booked into DCJ 2 or more times since May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Traffic </a:t>
            </a:r>
            <a:r>
              <a:rPr lang="en-US" dirty="0">
                <a:solidFill>
                  <a:srgbClr val="FFFF00"/>
                </a:solidFill>
              </a:rPr>
              <a:t>Accidents – </a:t>
            </a:r>
            <a:r>
              <a:rPr lang="en-US" dirty="0" smtClean="0">
                <a:solidFill>
                  <a:srgbClr val="FFFF00"/>
                </a:solidFill>
              </a:rPr>
              <a:t>1,269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1 Fatalities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35 incidents DUI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Recruitment Status</a:t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b="1" dirty="0" smtClean="0">
                <a:solidFill>
                  <a:schemeClr val="accent1"/>
                </a:solidFill>
              </a:rPr>
              <a:t>(38 total)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6637503"/>
              </p:ext>
            </p:extLst>
          </p:nvPr>
        </p:nvGraphicFramePr>
        <p:xfrm>
          <a:off x="1514168" y="1076632"/>
          <a:ext cx="8537322" cy="578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51359" y="1640291"/>
            <a:ext cx="2647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Eight officers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graduated Police Academy in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Jun. 2019; in the 2</a:t>
            </a:r>
            <a:r>
              <a:rPr lang="en-US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phase of FTO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1808" y="4227570"/>
            <a:ext cx="2302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Seven recruits </a:t>
            </a:r>
            <a:r>
              <a:rPr lang="en-US" dirty="0">
                <a:solidFill>
                  <a:schemeClr val="accent2"/>
                </a:solidFill>
              </a:rPr>
              <a:t>in week </a:t>
            </a:r>
            <a:r>
              <a:rPr lang="en-US" dirty="0" smtClean="0">
                <a:solidFill>
                  <a:schemeClr val="accent2"/>
                </a:solidFill>
              </a:rPr>
              <a:t>9 </a:t>
            </a:r>
            <a:r>
              <a:rPr lang="en-US" dirty="0">
                <a:solidFill>
                  <a:schemeClr val="accent2"/>
                </a:solidFill>
              </a:rPr>
              <a:t>of Police Academy; graduate in </a:t>
            </a:r>
            <a:r>
              <a:rPr lang="en-US" dirty="0" smtClean="0">
                <a:solidFill>
                  <a:schemeClr val="accent2"/>
                </a:solidFill>
              </a:rPr>
              <a:t>Sept. 2019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9361" y="5884952"/>
            <a:ext cx="267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Nine recruits hired for Oct. 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Police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Academy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966307" y="3341424"/>
            <a:ext cx="1081675" cy="2787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 Applicants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715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Recruitment Summary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Working with John Jay College of Criminal Justice in regards to potential applicants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Developed recruitment teams to attend various job and career fairs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Looking for POST-certified officers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Use outside resources to aid in recruitment (cost of living, location, etc.)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Variety of challenges that are affecting our recruits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Partnering with other agencies on a statewide study on recruitment and retention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Code Enforcement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update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8 structures demolished by City, 1 by owner and 1 repaired by owner since 06/19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38 structures out for bid and 150 on demolition list since 06/19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805 violations </a:t>
            </a:r>
            <a:r>
              <a:rPr lang="en-US" dirty="0" smtClean="0">
                <a:solidFill>
                  <a:srgbClr val="FFFF00"/>
                </a:solidFill>
              </a:rPr>
              <a:t>and calls for service have been closed from 06/01/19 to 08/31/19</a:t>
            </a:r>
          </a:p>
          <a:p>
            <a:r>
              <a:rPr lang="en-US" dirty="0">
                <a:solidFill>
                  <a:srgbClr val="FFFF00"/>
                </a:solidFill>
              </a:rPr>
              <a:t>Conducted a “Sign Day” campaign with 417 signs recovered (06/21/19)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Mailed out 64 courtesy notices for owners of poorly maintained commercial properties (08/01/19)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Working with DCSO on addressing “set outs”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Opportunities for Development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47" y="1679697"/>
            <a:ext cx="2664070" cy="1998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690688"/>
            <a:ext cx="2649416" cy="1987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4716" y="2000026"/>
            <a:ext cx="128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114 Mitchell Ave.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1" y="4164760"/>
            <a:ext cx="2692095" cy="20190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23" y="4164760"/>
            <a:ext cx="2692093" cy="20190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44716" y="4853822"/>
            <a:ext cx="1283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921 Rood St.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04" y="1637935"/>
            <a:ext cx="2719754" cy="20398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04" y="4164760"/>
            <a:ext cx="2719753" cy="20398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25241" y="3782755"/>
            <a:ext cx="1283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1606 Elva St.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12313" y="2866760"/>
            <a:ext cx="116461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201642" y="5369070"/>
            <a:ext cx="116461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9747046" y="3677751"/>
            <a:ext cx="6554" cy="4870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2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lvl="0"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What else have we done?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City leaders and law enforcement come together for National Night Out</a:t>
            </a:r>
          </a:p>
          <a:p>
            <a:pPr lvl="1"/>
            <a:r>
              <a:rPr lang="en-US" dirty="0">
                <a:solidFill>
                  <a:srgbClr val="FFFF00"/>
                </a:solidFill>
                <a:hlinkClick r:id="rId2"/>
              </a:rPr>
              <a:t>https</a:t>
            </a:r>
            <a:r>
              <a:rPr lang="en-US" dirty="0">
                <a:hlinkClick r:id="rId2"/>
              </a:rPr>
              <a:t>://wfxl.com/news/local/city-leaders-and-law-enforcement-come-together-for-national-night-out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Project Safe Neighborhood programs have begun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Intervention and Counseling programs for youth</a:t>
            </a:r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Graduated our first Middle School Teen Police Academy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Working </a:t>
            </a:r>
            <a:r>
              <a:rPr lang="en-US" dirty="0">
                <a:solidFill>
                  <a:srgbClr val="FFFF00"/>
                </a:solidFill>
              </a:rPr>
              <a:t>with a faith-based organization on conflict resolution center</a:t>
            </a:r>
          </a:p>
        </p:txBody>
      </p:sp>
    </p:spTree>
    <p:extLst>
      <p:ext uri="{BB962C8B-B14F-4D97-AF65-F5344CB8AC3E}">
        <p14:creationId xmlns:p14="http://schemas.microsoft.com/office/powerpoint/2010/main" val="19892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487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Albany Police Department Quarterly Update May 29th-Sept 8th  </vt:lpstr>
      <vt:lpstr>Mission and Vision</vt:lpstr>
      <vt:lpstr>2019 Focus Points</vt:lpstr>
      <vt:lpstr>Operational Update</vt:lpstr>
      <vt:lpstr>Recruitment Status (38 total)</vt:lpstr>
      <vt:lpstr>Recruitment Summary</vt:lpstr>
      <vt:lpstr>Code Enforcement update</vt:lpstr>
      <vt:lpstr>Opportunities for Development</vt:lpstr>
      <vt:lpstr>What else have we done?  </vt:lpstr>
      <vt:lpstr>Going Forward 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Persley, Michael</dc:creator>
  <cp:lastModifiedBy>Persley, Michael</cp:lastModifiedBy>
  <cp:revision>87</cp:revision>
  <cp:lastPrinted>2019-05-28T15:49:40Z</cp:lastPrinted>
  <dcterms:created xsi:type="dcterms:W3CDTF">2018-11-02T17:40:50Z</dcterms:created>
  <dcterms:modified xsi:type="dcterms:W3CDTF">2019-09-09T20:09:51Z</dcterms:modified>
</cp:coreProperties>
</file>