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3" r:id="rId4"/>
  </p:sldMasterIdLst>
  <p:notesMasterIdLst>
    <p:notesMasterId r:id="rId32"/>
  </p:notesMasterIdLst>
  <p:sldIdLst>
    <p:sldId id="256" r:id="rId5"/>
    <p:sldId id="303" r:id="rId6"/>
    <p:sldId id="314" r:id="rId7"/>
    <p:sldId id="323" r:id="rId8"/>
    <p:sldId id="316" r:id="rId9"/>
    <p:sldId id="327" r:id="rId10"/>
    <p:sldId id="328" r:id="rId11"/>
    <p:sldId id="326" r:id="rId12"/>
    <p:sldId id="305" r:id="rId13"/>
    <p:sldId id="259" r:id="rId14"/>
    <p:sldId id="272" r:id="rId15"/>
    <p:sldId id="280" r:id="rId16"/>
    <p:sldId id="273" r:id="rId17"/>
    <p:sldId id="282" r:id="rId18"/>
    <p:sldId id="331" r:id="rId19"/>
    <p:sldId id="332" r:id="rId20"/>
    <p:sldId id="294" r:id="rId21"/>
    <p:sldId id="298" r:id="rId22"/>
    <p:sldId id="312" r:id="rId23"/>
    <p:sldId id="329" r:id="rId24"/>
    <p:sldId id="330" r:id="rId25"/>
    <p:sldId id="318" r:id="rId26"/>
    <p:sldId id="257" r:id="rId27"/>
    <p:sldId id="325" r:id="rId28"/>
    <p:sldId id="300" r:id="rId29"/>
    <p:sldId id="296" r:id="rId30"/>
    <p:sldId id="30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0" autoAdjust="0"/>
    <p:restoredTop sz="91499" autoAdjust="0"/>
  </p:normalViewPr>
  <p:slideViewPr>
    <p:cSldViewPr snapToGrid="0">
      <p:cViewPr varScale="1">
        <p:scale>
          <a:sx n="40" d="100"/>
          <a:sy n="40" d="100"/>
        </p:scale>
        <p:origin x="1502"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7" d="100"/>
          <a:sy n="37" d="100"/>
        </p:scale>
        <p:origin x="2438"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FAC80-537A-40BA-9FCD-1BDF6E29AC44}" type="datetimeFigureOut">
              <a:rPr lang="en-US" smtClean="0"/>
              <a:t>6/1/2020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5A68F-758F-4310-A26C-AD63355BAE9A}" type="slidenum">
              <a:rPr lang="en-US" smtClean="0"/>
              <a:t>‹#›</a:t>
            </a:fld>
            <a:endParaRPr lang="en-US"/>
          </a:p>
        </p:txBody>
      </p:sp>
    </p:spTree>
    <p:extLst>
      <p:ext uri="{BB962C8B-B14F-4D97-AF65-F5344CB8AC3E}">
        <p14:creationId xmlns:p14="http://schemas.microsoft.com/office/powerpoint/2010/main" val="54490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C51EB4E-E09D-B549-8EA7-247E37AB2DFF}" type="slidenum">
              <a:rPr lang="en-US" smtClean="0"/>
              <a:t>18</a:t>
            </a:fld>
            <a:endParaRPr lang="en-US" dirty="0"/>
          </a:p>
        </p:txBody>
      </p:sp>
    </p:spTree>
    <p:extLst>
      <p:ext uri="{BB962C8B-B14F-4D97-AF65-F5344CB8AC3E}">
        <p14:creationId xmlns:p14="http://schemas.microsoft.com/office/powerpoint/2010/main" val="25532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C51EB4E-E09D-B549-8EA7-247E37AB2DFF}" type="slidenum">
              <a:rPr lang="en-US" smtClean="0"/>
              <a:t>19</a:t>
            </a:fld>
            <a:endParaRPr lang="en-US" dirty="0"/>
          </a:p>
        </p:txBody>
      </p:sp>
    </p:spTree>
    <p:extLst>
      <p:ext uri="{BB962C8B-B14F-4D97-AF65-F5344CB8AC3E}">
        <p14:creationId xmlns:p14="http://schemas.microsoft.com/office/powerpoint/2010/main" val="311406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connects them with available resources to help them meet their immediate needs, and become stable.</a:t>
            </a:r>
          </a:p>
          <a:p>
            <a:endParaRPr lang="en-US" dirty="0"/>
          </a:p>
          <a:p>
            <a:r>
              <a:rPr lang="en-US" dirty="0"/>
              <a:t>We work with local and statewide partners to tackle the root causes of basic needs insecurity through policy changes and innovative community support programs.</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C51EB4E-E09D-B549-8EA7-247E37AB2DFF}" type="slidenum">
              <a:rPr lang="en-US" smtClean="0"/>
              <a:t>20</a:t>
            </a:fld>
            <a:endParaRPr lang="en-US"/>
          </a:p>
        </p:txBody>
      </p:sp>
    </p:spTree>
    <p:extLst>
      <p:ext uri="{BB962C8B-B14F-4D97-AF65-F5344CB8AC3E}">
        <p14:creationId xmlns:p14="http://schemas.microsoft.com/office/powerpoint/2010/main" val="311406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C51EB4E-E09D-B549-8EA7-247E37AB2DFF}" type="slidenum">
              <a:rPr lang="en-US" smtClean="0"/>
              <a:t>21</a:t>
            </a:fld>
            <a:endParaRPr lang="en-US"/>
          </a:p>
        </p:txBody>
      </p:sp>
    </p:spTree>
    <p:extLst>
      <p:ext uri="{BB962C8B-B14F-4D97-AF65-F5344CB8AC3E}">
        <p14:creationId xmlns:p14="http://schemas.microsoft.com/office/powerpoint/2010/main" val="288265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73e7472ea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73e7472e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73e7472ea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73e7472e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A86326-9343-4C0E-8669-48DBC85AC3F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91253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86326-9343-4C0E-8669-48DBC85AC3F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81606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86326-9343-4C0E-8669-48DBC85AC3F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1189553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F94B-FBD4-433F-A74B-72C427398DD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74BE04E-334B-4358-A4A7-4336357FD49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D753197-6F61-45D1-B54D-43096DB8AD92}"/>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5" name="Footer Placeholder 4">
            <a:extLst>
              <a:ext uri="{FF2B5EF4-FFF2-40B4-BE49-F238E27FC236}">
                <a16:creationId xmlns:a16="http://schemas.microsoft.com/office/drawing/2014/main" id="{EA621D68-0A28-4F9C-B783-CD158991D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73452B-38CA-4694-A1B3-54D664DD5498}"/>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339187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7F24-F8AD-4874-AA04-058A3D600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E871F-9220-4B39-BF6C-515B7A2F7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1A1D5-0315-413A-9E72-369653303985}"/>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5" name="Footer Placeholder 4">
            <a:extLst>
              <a:ext uri="{FF2B5EF4-FFF2-40B4-BE49-F238E27FC236}">
                <a16:creationId xmlns:a16="http://schemas.microsoft.com/office/drawing/2014/main" id="{AD5757E5-A31F-4ACC-9098-4E48B0398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85D0D-03C9-4E25-9EAC-A5144BBABD41}"/>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152595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A636-DDF7-4E3F-ABF3-4E7D28B7DFC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642735A-505D-44F7-90C5-FB4D0F6899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2E690D-5650-4F98-9B16-773E60FDC043}"/>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5" name="Footer Placeholder 4">
            <a:extLst>
              <a:ext uri="{FF2B5EF4-FFF2-40B4-BE49-F238E27FC236}">
                <a16:creationId xmlns:a16="http://schemas.microsoft.com/office/drawing/2014/main" id="{1FE25CB3-E65B-4851-B225-F23E44FBA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C9FC3-EE5B-41C9-80C5-ACBD60568378}"/>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190543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FEA9-2F44-4A5E-85F0-0E04646C9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F7AD2-7495-43F9-9B51-60951374AE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4636BE-3814-4639-9B0D-6C3A11E83D3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36865C-98F0-44A0-8672-7462E3F40CAF}"/>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6" name="Footer Placeholder 5">
            <a:extLst>
              <a:ext uri="{FF2B5EF4-FFF2-40B4-BE49-F238E27FC236}">
                <a16:creationId xmlns:a16="http://schemas.microsoft.com/office/drawing/2014/main" id="{3F62416C-2FEB-45D8-ABDF-8474821AC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344A8-8664-4FE5-9D8D-BAC50BB7B5B7}"/>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18605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17DA-4830-4FAD-9BDF-25640AD31FE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821C89-D97E-4F6B-A276-1E49EBFF482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31030-0F55-440B-AD87-C4EC1AF8245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A18F2-1E3B-4C9E-86E8-5F61F8ACB03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5A06858-E3A0-4FA7-BE4C-7E5C1111BA6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A90787-B883-4B3C-B485-1295DD001B9F}"/>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8" name="Footer Placeholder 7">
            <a:extLst>
              <a:ext uri="{FF2B5EF4-FFF2-40B4-BE49-F238E27FC236}">
                <a16:creationId xmlns:a16="http://schemas.microsoft.com/office/drawing/2014/main" id="{7826E5B9-2E0E-4960-B61D-3DC7CE32D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63B37F-6D2C-4F0E-97F7-7491EF9C0ADE}"/>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164826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2924-267F-4201-8583-84EE73C9AE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CC87B-CD91-410B-B457-2F5DA5399C52}"/>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4" name="Footer Placeholder 3">
            <a:extLst>
              <a:ext uri="{FF2B5EF4-FFF2-40B4-BE49-F238E27FC236}">
                <a16:creationId xmlns:a16="http://schemas.microsoft.com/office/drawing/2014/main" id="{FCE0B5B7-4055-4B21-A53B-A6232B21A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66333D-B488-4ADD-8CD2-0C9387BCFC40}"/>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30679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58924-8439-48D3-85B6-79BECA332466}"/>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3" name="Footer Placeholder 2">
            <a:extLst>
              <a:ext uri="{FF2B5EF4-FFF2-40B4-BE49-F238E27FC236}">
                <a16:creationId xmlns:a16="http://schemas.microsoft.com/office/drawing/2014/main" id="{69016507-AC09-42C6-B6BB-0CA1708586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D07B8-1E9A-474F-937A-F471340E177F}"/>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3721528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45BD-8881-4CAB-9133-33FA749646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565398A-9F2D-4973-AFA3-0C83520FB89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5125A-07DD-47E4-A4CB-B5C6BA45DE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AA136DC-B3A5-4517-8972-624152A6FCDD}"/>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6" name="Footer Placeholder 5">
            <a:extLst>
              <a:ext uri="{FF2B5EF4-FFF2-40B4-BE49-F238E27FC236}">
                <a16:creationId xmlns:a16="http://schemas.microsoft.com/office/drawing/2014/main" id="{C79BE6ED-1398-451B-A4BC-91E08926A7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5CAEB-DDF0-4DB0-8038-288BD2DAC60E}"/>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254127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86326-9343-4C0E-8669-48DBC85AC3F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3683090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0447A-26DB-49E9-B62F-21BDC01D8F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388F86B-A68D-42F1-B8BB-3667A9767D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965F7D5-6C37-49CF-8A7D-58CEAD49B1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3620C1-1ECD-4ECB-8EB6-A11A5F17B869}"/>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6" name="Footer Placeholder 5">
            <a:extLst>
              <a:ext uri="{FF2B5EF4-FFF2-40B4-BE49-F238E27FC236}">
                <a16:creationId xmlns:a16="http://schemas.microsoft.com/office/drawing/2014/main" id="{9B0586A7-443C-4477-9A4A-BA849F9C2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B03D1-2848-4EFC-B563-8DE2CEAE901E}"/>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2737246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67AA-5FE4-46FF-8F7B-0A1C694313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555A74-9A29-493C-AA1F-3755D9B2E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6FA38-4127-43CD-A3EB-68F78D6E151A}"/>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5" name="Footer Placeholder 4">
            <a:extLst>
              <a:ext uri="{FF2B5EF4-FFF2-40B4-BE49-F238E27FC236}">
                <a16:creationId xmlns:a16="http://schemas.microsoft.com/office/drawing/2014/main" id="{4DEC0DAB-51F1-43AF-9C9D-82F775307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E4592-DCDE-4F5B-9678-BC94AA9D8224}"/>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130119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23AD0A-5251-434B-BCD8-0C8E5890453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867600-D1E0-46B5-9408-2EA0999D591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2E6EC-9827-4C91-A18D-23F26749165F}"/>
              </a:ext>
            </a:extLst>
          </p:cNvPr>
          <p:cNvSpPr>
            <a:spLocks noGrp="1"/>
          </p:cNvSpPr>
          <p:nvPr>
            <p:ph type="dt" sz="half" idx="10"/>
          </p:nvPr>
        </p:nvSpPr>
        <p:spPr/>
        <p:txBody>
          <a:bodyPr/>
          <a:lstStyle/>
          <a:p>
            <a:fld id="{C0AE662F-93F4-496C-9AB3-86C9230E6658}" type="datetimeFigureOut">
              <a:rPr lang="en-US" smtClean="0"/>
              <a:t>6/1/2020</a:t>
            </a:fld>
            <a:endParaRPr lang="en-US"/>
          </a:p>
        </p:txBody>
      </p:sp>
      <p:sp>
        <p:nvSpPr>
          <p:cNvPr id="5" name="Footer Placeholder 4">
            <a:extLst>
              <a:ext uri="{FF2B5EF4-FFF2-40B4-BE49-F238E27FC236}">
                <a16:creationId xmlns:a16="http://schemas.microsoft.com/office/drawing/2014/main" id="{70FD5E0C-5BEC-495B-BC07-2D44ADC38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1D0C9-2D21-4AA3-918E-76C672521EE5}"/>
              </a:ext>
            </a:extLst>
          </p:cNvPr>
          <p:cNvSpPr>
            <a:spLocks noGrp="1"/>
          </p:cNvSpPr>
          <p:nvPr>
            <p:ph type="sldNum" sz="quarter" idx="12"/>
          </p:nvPr>
        </p:nvSpPr>
        <p:spPr/>
        <p:txBody>
          <a:bodyPr/>
          <a:lstStyle/>
          <a:p>
            <a:fld id="{9FD20020-8384-4D0B-8EFD-63329E5249E5}" type="slidenum">
              <a:rPr lang="en-US" smtClean="0"/>
              <a:t>‹#›</a:t>
            </a:fld>
            <a:endParaRPr lang="en-US"/>
          </a:p>
        </p:txBody>
      </p:sp>
    </p:spTree>
    <p:extLst>
      <p:ext uri="{BB962C8B-B14F-4D97-AF65-F5344CB8AC3E}">
        <p14:creationId xmlns:p14="http://schemas.microsoft.com/office/powerpoint/2010/main" val="2684979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786BE3-637D-4402-B0EC-3B27B241AA03}"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2029382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93505-CAA0-47F0-AF0E-FFD28D2D1010}"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1190084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19A5DA-B78A-4560-B66B-E3CC8767FE8A}"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4018093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FFEC24-E286-492C-9E6E-DB55B4C8814D}"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1544482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AE54B6-2369-49BC-9044-8CEC5E9A5D4D}" type="datetime1">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414719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BDD9E4-2D75-4BA4-82FC-D39AC829A00D}" type="datetime1">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246469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D0352E2-578D-46F7-A930-16BA9C89AF0D}" type="datetime1">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71948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86326-9343-4C0E-8669-48DBC85AC3F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3097332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DDBF0-511E-4E91-88AD-7E5161A7E907}"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4194330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35F77F-74E6-49EB-A5C4-4878D54165D7}"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696032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D0AD04-2FF7-4030-9D0D-85566D661F5A}"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422384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AC2F3D-F689-4C7F-909D-4CEDBB3CB22F}"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122438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9D408-F4EB-45AD-BD67-2A785E89D1DC}"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36FE-D9E0-4EF4-9BE1-77E7DC4578B8}"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1148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C97F8-4D7A-4689-B117-924AD98B9053}" type="datetime1">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272452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BC53D2-FA28-4607-9D16-E0EB046E21E2}" type="datetime1">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556809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8E2B524-54F8-4041-AA9B-DD7E6BAD76F8}" type="datetime1">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319547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488AF-2BA2-442C-882C-849B2147C1C7}"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789994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27740-001A-4A31-924C-A563527B8098}"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387776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A86326-9343-4C0E-8669-48DBC85AC3F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2973434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CCE4C-11EC-4AF8-A630-0BFFA83A79F5}" type="datetime1">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B36FE-D9E0-4EF4-9BE1-77E7DC4578B8}" type="slidenum">
              <a:rPr lang="en-US" smtClean="0"/>
              <a:pPr/>
              <a:t>‹#›</a:t>
            </a:fld>
            <a:endParaRPr lang="en-US"/>
          </a:p>
        </p:txBody>
      </p:sp>
    </p:spTree>
    <p:extLst>
      <p:ext uri="{BB962C8B-B14F-4D97-AF65-F5344CB8AC3E}">
        <p14:creationId xmlns:p14="http://schemas.microsoft.com/office/powerpoint/2010/main" val="1705810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t>6/1/2020</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9876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6200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6/1/2020</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911175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17241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1796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524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3236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04685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43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86326-9343-4C0E-8669-48DBC85AC3F4}"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1359481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1893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6/1/2020</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78154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6/1/2020</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17990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pPr/>
              <a:t>6/1/2020</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2281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0150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1320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2982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8A87A34-81AB-432B-8DAE-1953F412C126}" type="datetimeFigureOut">
              <a:rPr lang="en-US" dirty="0"/>
              <a:pPr/>
              <a:t>6/1/2020</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4650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A86326-9343-4C0E-8669-48DBC85AC3F4}"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13595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86326-9343-4C0E-8669-48DBC85AC3F4}"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70426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86326-9343-4C0E-8669-48DBC85AC3F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118482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86326-9343-4C0E-8669-48DBC85AC3F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64B857-DEBC-4291-983D-9CB429D73571}" type="slidenum">
              <a:rPr lang="en-US" smtClean="0"/>
              <a:t>‹#›</a:t>
            </a:fld>
            <a:endParaRPr lang="en-US"/>
          </a:p>
        </p:txBody>
      </p:sp>
    </p:spTree>
    <p:extLst>
      <p:ext uri="{BB962C8B-B14F-4D97-AF65-F5344CB8AC3E}">
        <p14:creationId xmlns:p14="http://schemas.microsoft.com/office/powerpoint/2010/main" val="408466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4.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86326-9343-4C0E-8669-48DBC85AC3F4}" type="datetimeFigureOut">
              <a:rPr lang="en-US" smtClean="0"/>
              <a:t>6/1/2020</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4B857-DEBC-4291-983D-9CB429D73571}" type="slidenum">
              <a:rPr lang="en-US" smtClean="0"/>
              <a:t>‹#›</a:t>
            </a:fld>
            <a:endParaRPr lang="en-US"/>
          </a:p>
        </p:txBody>
      </p:sp>
    </p:spTree>
    <p:extLst>
      <p:ext uri="{BB962C8B-B14F-4D97-AF65-F5344CB8AC3E}">
        <p14:creationId xmlns:p14="http://schemas.microsoft.com/office/powerpoint/2010/main" val="1748859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4FE90-5924-43F0-81CF-9E7CC584038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B3EBB-69D8-4854-95CF-7EA3C3FA15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C8645-5203-45B6-81E4-DED000CD9B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AE662F-93F4-496C-9AB3-86C9230E6658}" type="datetimeFigureOut">
              <a:rPr lang="en-US" smtClean="0"/>
              <a:t>6/1/2020</a:t>
            </a:fld>
            <a:endParaRPr lang="en-US"/>
          </a:p>
        </p:txBody>
      </p:sp>
      <p:sp>
        <p:nvSpPr>
          <p:cNvPr id="5" name="Footer Placeholder 4">
            <a:extLst>
              <a:ext uri="{FF2B5EF4-FFF2-40B4-BE49-F238E27FC236}">
                <a16:creationId xmlns:a16="http://schemas.microsoft.com/office/drawing/2014/main" id="{40A16828-11F5-4B83-BF4A-DB9C729350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CAA861-18B9-471B-B9F0-26EBB387FED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D20020-8384-4D0B-8EFD-63329E5249E5}" type="slidenum">
              <a:rPr lang="en-US" smtClean="0"/>
              <a:t>‹#›</a:t>
            </a:fld>
            <a:endParaRPr lang="en-US"/>
          </a:p>
        </p:txBody>
      </p:sp>
    </p:spTree>
    <p:extLst>
      <p:ext uri="{BB962C8B-B14F-4D97-AF65-F5344CB8AC3E}">
        <p14:creationId xmlns:p14="http://schemas.microsoft.com/office/powerpoint/2010/main" val="4142064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1AE2D2F-EFC7-4FE4-8A4B-B5E62F216DB2}" type="datetime1">
              <a:rPr lang="en-US" smtClean="0"/>
              <a:t>6/1/2020</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EBB36FE-D9E0-4EF4-9BE1-77E7DC4578B8}" type="slidenum">
              <a:rPr lang="en-US" smtClean="0"/>
              <a:pPr/>
              <a:t>‹#›</a:t>
            </a:fld>
            <a:endParaRPr lang="en-US"/>
          </a:p>
        </p:txBody>
      </p:sp>
    </p:spTree>
    <p:extLst>
      <p:ext uri="{BB962C8B-B14F-4D97-AF65-F5344CB8AC3E}">
        <p14:creationId xmlns:p14="http://schemas.microsoft.com/office/powerpoint/2010/main" val="1261203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6/1/2020</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8282089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banyga.gov/about-us/city-departments/community-economic-development" TargetMode="External"/><Relationship Id="rId2" Type="http://schemas.openxmlformats.org/officeDocument/2006/relationships/hyperlink" Target="https://docs.google.com/document/d/e/2PACX-1vSLWMdnRUV0Fs_Rd26uTujOmcFYfEnJoWI-mptnICMuvke1dqRcA2Cdx7s6w97Omsiezu5eUqW57Rih/pub" TargetMode="Externa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albanyga.gov/home/showdocument?id=6840" TargetMode="Externa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2548945-C3B3-431B-92AE-AD513CC03C03}"/>
              </a:ext>
            </a:extLst>
          </p:cNvPr>
          <p:cNvSpPr>
            <a:spLocks noGrp="1"/>
          </p:cNvSpPr>
          <p:nvPr>
            <p:ph type="subTitle" idx="1"/>
          </p:nvPr>
        </p:nvSpPr>
        <p:spPr>
          <a:xfrm>
            <a:off x="1" y="3200400"/>
            <a:ext cx="9029700" cy="3552579"/>
          </a:xfrm>
        </p:spPr>
        <p:txBody>
          <a:bodyPr>
            <a:normAutofit lnSpcReduction="10000"/>
          </a:bodyPr>
          <a:lstStyle/>
          <a:p>
            <a:endParaRPr lang="en-US" sz="3000" b="1" dirty="0">
              <a:latin typeface="Tahoma" panose="020B0604030504040204" pitchFamily="34" charset="0"/>
              <a:ea typeface="Tahoma" panose="020B0604030504040204" pitchFamily="34" charset="0"/>
              <a:cs typeface="Tahoma" panose="020B0604030504040204" pitchFamily="34" charset="0"/>
            </a:endParaRPr>
          </a:p>
          <a:p>
            <a:r>
              <a:rPr lang="en-US" sz="2600" b="1" dirty="0">
                <a:latin typeface="Tahoma" panose="020B0604030504040204" pitchFamily="34" charset="0"/>
                <a:ea typeface="Tahoma" panose="020B0604030504040204" pitchFamily="34" charset="0"/>
                <a:cs typeface="Tahoma" panose="020B0604030504040204" pitchFamily="34" charset="0"/>
              </a:rPr>
              <a:t>CARES FUNDING &amp; SUBSTANTIAL AMENDMENTS</a:t>
            </a:r>
            <a:br>
              <a:rPr lang="en-US" sz="2600" dirty="0">
                <a:latin typeface="Tahoma" panose="020B0604030504040204" pitchFamily="34" charset="0"/>
                <a:ea typeface="Tahoma" panose="020B0604030504040204" pitchFamily="34" charset="0"/>
                <a:cs typeface="Tahoma" panose="020B0604030504040204" pitchFamily="34" charset="0"/>
              </a:rPr>
            </a:br>
            <a:br>
              <a:rPr lang="en-US" sz="2600" dirty="0">
                <a:latin typeface="Tahoma" panose="020B0604030504040204" pitchFamily="34" charset="0"/>
                <a:ea typeface="Tahoma" panose="020B0604030504040204" pitchFamily="34" charset="0"/>
                <a:cs typeface="Tahoma" panose="020B0604030504040204" pitchFamily="34" charset="0"/>
              </a:rPr>
            </a:br>
            <a:r>
              <a:rPr lang="en-US" sz="2600" b="1" dirty="0">
                <a:latin typeface="Tahoma" panose="020B0604030504040204" pitchFamily="34" charset="0"/>
                <a:ea typeface="Tahoma" panose="020B0604030504040204" pitchFamily="34" charset="0"/>
                <a:cs typeface="Tahoma" panose="020B0604030504040204" pitchFamily="34" charset="0"/>
              </a:rPr>
              <a:t>UPDATES FROM COMMUNITY PARTNERS</a:t>
            </a:r>
            <a:br>
              <a:rPr lang="en-US" sz="2600" b="1" dirty="0">
                <a:latin typeface="Tahoma" panose="020B0604030504040204" pitchFamily="34" charset="0"/>
                <a:ea typeface="Tahoma" panose="020B0604030504040204" pitchFamily="34" charset="0"/>
                <a:cs typeface="Tahoma" panose="020B0604030504040204" pitchFamily="34" charset="0"/>
              </a:rPr>
            </a:br>
            <a:br>
              <a:rPr lang="en-US" sz="2600" b="1" dirty="0">
                <a:latin typeface="Tahoma" panose="020B0604030504040204" pitchFamily="34" charset="0"/>
                <a:ea typeface="Tahoma" panose="020B0604030504040204" pitchFamily="34" charset="0"/>
                <a:cs typeface="Tahoma" panose="020B0604030504040204" pitchFamily="34" charset="0"/>
              </a:rPr>
            </a:br>
            <a:r>
              <a:rPr lang="en-US" sz="2600" b="1" dirty="0">
                <a:latin typeface="Tahoma" panose="020B0604030504040204" pitchFamily="34" charset="0"/>
                <a:ea typeface="Tahoma" panose="020B0604030504040204" pitchFamily="34" charset="0"/>
                <a:cs typeface="Tahoma" panose="020B0604030504040204" pitchFamily="34" charset="0"/>
              </a:rPr>
              <a:t>FY 2020-2021 ANNUAL ACTION PLAN</a:t>
            </a:r>
          </a:p>
          <a:p>
            <a:endParaRPr lang="en-US" b="1" dirty="0">
              <a:latin typeface="Tahoma" panose="020B0604030504040204" pitchFamily="34" charset="0"/>
              <a:ea typeface="Tahoma" panose="020B0604030504040204" pitchFamily="34" charset="0"/>
              <a:cs typeface="Tahoma" panose="020B0604030504040204" pitchFamily="34" charset="0"/>
            </a:endParaRPr>
          </a:p>
          <a:p>
            <a:br>
              <a:rPr lang="en-US" dirty="0">
                <a:latin typeface="Tahoma" panose="020B0604030504040204" pitchFamily="34" charset="0"/>
                <a:ea typeface="Tahoma" panose="020B0604030504040204" pitchFamily="34" charset="0"/>
                <a:cs typeface="Tahoma" panose="020B0604030504040204" pitchFamily="34" charset="0"/>
              </a:rPr>
            </a:br>
            <a:r>
              <a:rPr lang="en-US" sz="1900" b="1" dirty="0">
                <a:latin typeface="Tahoma" panose="020B0604030504040204" pitchFamily="34" charset="0"/>
                <a:ea typeface="Tahoma" panose="020B0604030504040204" pitchFamily="34" charset="0"/>
                <a:cs typeface="Tahoma" panose="020B0604030504040204" pitchFamily="34" charset="0"/>
              </a:rPr>
              <a:t>June 1, 2020</a:t>
            </a:r>
            <a:endParaRPr lang="en-US" sz="1900" dirty="0"/>
          </a:p>
        </p:txBody>
      </p:sp>
      <p:pic>
        <p:nvPicPr>
          <p:cNvPr id="4" name="Picture 3">
            <a:extLst>
              <a:ext uri="{FF2B5EF4-FFF2-40B4-BE49-F238E27FC236}">
                <a16:creationId xmlns:a16="http://schemas.microsoft.com/office/drawing/2014/main" id="{50977FFC-14B9-4D8B-81B8-FA4AA91122C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59724" y="336088"/>
            <a:ext cx="3036276" cy="1454612"/>
          </a:xfrm>
          <a:prstGeom prst="rect">
            <a:avLst/>
          </a:prstGeom>
        </p:spPr>
      </p:pic>
      <p:sp>
        <p:nvSpPr>
          <p:cNvPr id="18" name="TextBox 17">
            <a:extLst>
              <a:ext uri="{FF2B5EF4-FFF2-40B4-BE49-F238E27FC236}">
                <a16:creationId xmlns:a16="http://schemas.microsoft.com/office/drawing/2014/main" id="{A490B6CC-6542-4F9F-BEF6-557EDE8B6FD3}"/>
              </a:ext>
            </a:extLst>
          </p:cNvPr>
          <p:cNvSpPr txBox="1"/>
          <p:nvPr/>
        </p:nvSpPr>
        <p:spPr>
          <a:xfrm>
            <a:off x="0" y="2192119"/>
            <a:ext cx="9143999" cy="646331"/>
          </a:xfrm>
          <a:prstGeom prst="rect">
            <a:avLst/>
          </a:prstGeom>
          <a:solidFill>
            <a:schemeClr val="bg1"/>
          </a:solid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VIRTUAL PUBLIC HEARING</a:t>
            </a:r>
          </a:p>
        </p:txBody>
      </p:sp>
    </p:spTree>
    <p:extLst>
      <p:ext uri="{BB962C8B-B14F-4D97-AF65-F5344CB8AC3E}">
        <p14:creationId xmlns:p14="http://schemas.microsoft.com/office/powerpoint/2010/main" val="329102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0F1D3C4-930B-4B6A-AC2A-60A308548407}"/>
              </a:ext>
            </a:extLst>
          </p:cNvPr>
          <p:cNvPicPr>
            <a:picLocks noChangeAspect="1"/>
          </p:cNvPicPr>
          <p:nvPr/>
        </p:nvPicPr>
        <p:blipFill>
          <a:blip r:embed="rId2"/>
          <a:stretch>
            <a:fillRect/>
          </a:stretch>
        </p:blipFill>
        <p:spPr>
          <a:xfrm>
            <a:off x="6139330" y="856082"/>
            <a:ext cx="3009899" cy="2187484"/>
          </a:xfrm>
          <a:prstGeom prst="rect">
            <a:avLst/>
          </a:prstGeom>
        </p:spPr>
      </p:pic>
      <p:pic>
        <p:nvPicPr>
          <p:cNvPr id="7" name="Picture 8">
            <a:extLst>
              <a:ext uri="{FF2B5EF4-FFF2-40B4-BE49-F238E27FC236}">
                <a16:creationId xmlns:a16="http://schemas.microsoft.com/office/drawing/2014/main" id="{9A783FC3-514D-4AD4-93E1-32BE06275867}"/>
              </a:ext>
            </a:extLst>
          </p:cNvPr>
          <p:cNvPicPr>
            <a:picLocks noChangeAspect="1"/>
          </p:cNvPicPr>
          <p:nvPr/>
        </p:nvPicPr>
        <p:blipFill>
          <a:blip r:embed="rId3"/>
          <a:stretch>
            <a:fillRect/>
          </a:stretch>
        </p:blipFill>
        <p:spPr>
          <a:xfrm>
            <a:off x="6135594" y="3966436"/>
            <a:ext cx="3009900" cy="2032892"/>
          </a:xfrm>
          <a:prstGeom prst="rect">
            <a:avLst/>
          </a:prstGeom>
        </p:spPr>
      </p:pic>
      <p:pic>
        <p:nvPicPr>
          <p:cNvPr id="12" name="Picture 11">
            <a:extLst>
              <a:ext uri="{FF2B5EF4-FFF2-40B4-BE49-F238E27FC236}">
                <a16:creationId xmlns:a16="http://schemas.microsoft.com/office/drawing/2014/main" id="{5C4AA280-D8F3-405B-A627-CF4D033B03C2}"/>
              </a:ext>
            </a:extLst>
          </p:cNvPr>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t="3045" r="5" b="11230"/>
          <a:stretch/>
        </p:blipFill>
        <p:spPr>
          <a:xfrm>
            <a:off x="16" y="857258"/>
            <a:ext cx="3002264" cy="2541662"/>
          </a:xfrm>
          <a:prstGeom prst="rect">
            <a:avLst/>
          </a:prstGeom>
        </p:spPr>
      </p:pic>
      <p:pic>
        <p:nvPicPr>
          <p:cNvPr id="3" name="Picture 2">
            <a:extLst>
              <a:ext uri="{FF2B5EF4-FFF2-40B4-BE49-F238E27FC236}">
                <a16:creationId xmlns:a16="http://schemas.microsoft.com/office/drawing/2014/main" id="{86132638-18A4-4C2F-82C0-A85070DA5B4B}"/>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l="4698" r="12975" b="4"/>
          <a:stretch/>
        </p:blipFill>
        <p:spPr>
          <a:xfrm rot="5400000">
            <a:off x="117509" y="1897780"/>
            <a:ext cx="2601827" cy="3002279"/>
          </a:xfrm>
          <a:prstGeom prst="rect">
            <a:avLst/>
          </a:prstGeom>
        </p:spPr>
      </p:pic>
      <p:pic>
        <p:nvPicPr>
          <p:cNvPr id="8" name="Picture 7">
            <a:extLst>
              <a:ext uri="{FF2B5EF4-FFF2-40B4-BE49-F238E27FC236}">
                <a16:creationId xmlns:a16="http://schemas.microsoft.com/office/drawing/2014/main" id="{CC862A4D-1E0A-4929-9ED4-5CE905FB018D}"/>
              </a:ext>
            </a:extLst>
          </p:cNvPr>
          <p:cNvPicPr>
            <a:picLocks noChangeAspect="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54736" r="2828" b="-1"/>
          <a:stretch/>
        </p:blipFill>
        <p:spPr>
          <a:xfrm>
            <a:off x="2994027" y="857257"/>
            <a:ext cx="3147694" cy="5143493"/>
          </a:xfrm>
          <a:prstGeom prst="rect">
            <a:avLst/>
          </a:prstGeom>
        </p:spPr>
      </p:pic>
      <p:sp>
        <p:nvSpPr>
          <p:cNvPr id="15" name="Rectangle 14">
            <a:extLst>
              <a:ext uri="{FF2B5EF4-FFF2-40B4-BE49-F238E27FC236}">
                <a16:creationId xmlns:a16="http://schemas.microsoft.com/office/drawing/2014/main" id="{4F5753A3-567F-47ED-8D86-1AFCBBE8768B}"/>
              </a:ext>
            </a:extLst>
          </p:cNvPr>
          <p:cNvSpPr/>
          <p:nvPr/>
        </p:nvSpPr>
        <p:spPr>
          <a:xfrm>
            <a:off x="15" y="2835048"/>
            <a:ext cx="9143985" cy="1187904"/>
          </a:xfrm>
          <a:prstGeom prst="rect">
            <a:avLst/>
          </a:prstGeom>
          <a:solidFill>
            <a:srgbClr val="0083BF"/>
          </a:solidFill>
          <a:ln>
            <a:solidFill>
              <a:srgbClr val="008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77DF37A-8244-4413-B3B0-4673A20686B9}"/>
              </a:ext>
            </a:extLst>
          </p:cNvPr>
          <p:cNvSpPr/>
          <p:nvPr/>
        </p:nvSpPr>
        <p:spPr>
          <a:xfrm>
            <a:off x="460814" y="1790080"/>
            <a:ext cx="3293405" cy="3212093"/>
          </a:xfrm>
          <a:prstGeom prst="ellipse">
            <a:avLst/>
          </a:prstGeom>
          <a:solidFill>
            <a:srgbClr val="0083BF"/>
          </a:solidFill>
          <a:ln w="76200">
            <a:solidFill>
              <a:srgbClr val="FEE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A3AF0216-0676-4A74-9544-61F04A250699}"/>
              </a:ext>
            </a:extLst>
          </p:cNvPr>
          <p:cNvSpPr/>
          <p:nvPr/>
        </p:nvSpPr>
        <p:spPr>
          <a:xfrm>
            <a:off x="586009" y="1906793"/>
            <a:ext cx="3043016" cy="2978667"/>
          </a:xfrm>
          <a:prstGeom prst="ellipse">
            <a:avLst/>
          </a:prstGeom>
          <a:solidFill>
            <a:schemeClr val="bg1"/>
          </a:solidFill>
          <a:ln w="76200">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A7A5219-C8B2-4DDC-BDAF-6276C69FB0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743" y="1621148"/>
            <a:ext cx="3555546" cy="3555546"/>
          </a:xfrm>
          <a:prstGeom prst="rect">
            <a:avLst/>
          </a:prstGeom>
        </p:spPr>
      </p:pic>
    </p:spTree>
    <p:extLst>
      <p:ext uri="{BB962C8B-B14F-4D97-AF65-F5344CB8AC3E}">
        <p14:creationId xmlns:p14="http://schemas.microsoft.com/office/powerpoint/2010/main" val="180874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0105A1-B810-4B80-B01E-48FE4F83927C}"/>
              </a:ext>
            </a:extLst>
          </p:cNvPr>
          <p:cNvSpPr/>
          <p:nvPr/>
        </p:nvSpPr>
        <p:spPr>
          <a:xfrm>
            <a:off x="0" y="1480498"/>
            <a:ext cx="9144000" cy="79640"/>
          </a:xfrm>
          <a:prstGeom prst="rect">
            <a:avLst/>
          </a:prstGeom>
          <a:solidFill>
            <a:srgbClr val="FEE017"/>
          </a:solidFill>
          <a:ln>
            <a:solidFill>
              <a:srgbClr val="FEE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Jimmie's Hot Dogs are still an Albany favorite | Local News ...">
            <a:extLst>
              <a:ext uri="{FF2B5EF4-FFF2-40B4-BE49-F238E27FC236}">
                <a16:creationId xmlns:a16="http://schemas.microsoft.com/office/drawing/2014/main" id="{FC002758-D547-4D11-B502-01789438364B}"/>
              </a:ext>
            </a:extLst>
          </p:cNvPr>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3154" r="11475"/>
          <a:stretch/>
        </p:blipFill>
        <p:spPr bwMode="auto">
          <a:xfrm>
            <a:off x="0" y="1861605"/>
            <a:ext cx="4063730" cy="4145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F3FFFD7-2E93-4683-A08B-6A666F70C21A}"/>
              </a:ext>
            </a:extLst>
          </p:cNvPr>
          <p:cNvSpPr/>
          <p:nvPr/>
        </p:nvSpPr>
        <p:spPr>
          <a:xfrm>
            <a:off x="0" y="857250"/>
            <a:ext cx="9144000" cy="623248"/>
          </a:xfrm>
          <a:prstGeom prst="rect">
            <a:avLst/>
          </a:prstGeom>
          <a:solidFill>
            <a:srgbClr val="0083C0"/>
          </a:solidFill>
          <a:ln>
            <a:solidFill>
              <a:srgbClr val="008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DB60D69-FC03-4331-BD3A-406AF1AFFCF2}"/>
              </a:ext>
            </a:extLst>
          </p:cNvPr>
          <p:cNvSpPr txBox="1"/>
          <p:nvPr/>
        </p:nvSpPr>
        <p:spPr>
          <a:xfrm>
            <a:off x="4106385" y="2007505"/>
            <a:ext cx="4989932" cy="221599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3C0"/>
                </a:solidFill>
                <a:effectLst/>
                <a:uLnTx/>
                <a:uFillTx/>
                <a:latin typeface="Tahoma" panose="020B0604030504040204" pitchFamily="34" charset="0"/>
                <a:ea typeface="Tahoma" panose="020B0604030504040204" pitchFamily="34" charset="0"/>
                <a:cs typeface="Tahoma" panose="020B0604030504040204" pitchFamily="34" charset="0"/>
              </a:rPr>
              <a:t>How much is it?</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$2,500 to $10,000 for City of Albany businesses with annual gross receipts of $500,000 or less and up to 15 employees </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Available Funds: $350,000 (CDBG minimum)+</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Proposed $350,000 Match from City (Reserve Funds) </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for a total of $700,000 </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Funds administered by Department of Community and Economic Development</a:t>
            </a:r>
          </a:p>
        </p:txBody>
      </p:sp>
      <p:sp>
        <p:nvSpPr>
          <p:cNvPr id="4" name="Rectangle 3">
            <a:extLst>
              <a:ext uri="{FF2B5EF4-FFF2-40B4-BE49-F238E27FC236}">
                <a16:creationId xmlns:a16="http://schemas.microsoft.com/office/drawing/2014/main" id="{1237EA54-3FB4-4BE5-9E0A-3B1F73C077FA}"/>
              </a:ext>
            </a:extLst>
          </p:cNvPr>
          <p:cNvSpPr/>
          <p:nvPr/>
        </p:nvSpPr>
        <p:spPr>
          <a:xfrm>
            <a:off x="-1" y="1190741"/>
            <a:ext cx="8378118" cy="664848"/>
          </a:xfrm>
          <a:prstGeom prst="rect">
            <a:avLst/>
          </a:prstGeom>
          <a:solidFill>
            <a:srgbClr val="76BE43"/>
          </a:solidFill>
          <a:ln>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6BE43"/>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2B6690C-4D1C-4666-870E-C32189C2873D}"/>
              </a:ext>
            </a:extLst>
          </p:cNvPr>
          <p:cNvSpPr txBox="1"/>
          <p:nvPr/>
        </p:nvSpPr>
        <p:spPr>
          <a:xfrm>
            <a:off x="119698" y="1310254"/>
            <a:ext cx="9024302"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LOCAL ALBANY SMALL BUSINESS RELIEF PACKAGE (SBRP)</a:t>
            </a:r>
          </a:p>
        </p:txBody>
      </p:sp>
      <p:sp>
        <p:nvSpPr>
          <p:cNvPr id="11" name="TextBox 10">
            <a:extLst>
              <a:ext uri="{FF2B5EF4-FFF2-40B4-BE49-F238E27FC236}">
                <a16:creationId xmlns:a16="http://schemas.microsoft.com/office/drawing/2014/main" id="{DC6063CA-41CC-4CC8-A765-72C91CAAAB79}"/>
              </a:ext>
            </a:extLst>
          </p:cNvPr>
          <p:cNvSpPr txBox="1"/>
          <p:nvPr/>
        </p:nvSpPr>
        <p:spPr>
          <a:xfrm>
            <a:off x="221305" y="3761457"/>
            <a:ext cx="3446708"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6BE43"/>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GOAL: KEEP LOCAL SMALL BUSINESSES OPEN</a:t>
            </a:r>
          </a:p>
        </p:txBody>
      </p:sp>
      <p:sp>
        <p:nvSpPr>
          <p:cNvPr id="8" name="TextBox 7">
            <a:extLst>
              <a:ext uri="{FF2B5EF4-FFF2-40B4-BE49-F238E27FC236}">
                <a16:creationId xmlns:a16="http://schemas.microsoft.com/office/drawing/2014/main" id="{CCCF8656-00CD-46B7-B5A6-C7B9FCFF2105}"/>
              </a:ext>
            </a:extLst>
          </p:cNvPr>
          <p:cNvSpPr txBox="1"/>
          <p:nvPr/>
        </p:nvSpPr>
        <p:spPr>
          <a:xfrm>
            <a:off x="4285035" y="4166848"/>
            <a:ext cx="4635761" cy="152349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3C0"/>
                </a:solidFill>
                <a:effectLst/>
                <a:uLnTx/>
                <a:uFillTx/>
                <a:latin typeface="Tahoma" panose="020B0604030504040204" pitchFamily="34" charset="0"/>
                <a:ea typeface="Tahoma" panose="020B0604030504040204" pitchFamily="34" charset="0"/>
                <a:cs typeface="Tahoma" panose="020B0604030504040204" pitchFamily="34" charset="0"/>
              </a:rPr>
              <a:t>Who is eligible?</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LLC, S-Corps, Sole Proprietorship (nonprofits are not eligible)</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Be in business within the city of Albany for 2+ years</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Must also apply for CARES Act funding</a:t>
            </a:r>
          </a:p>
        </p:txBody>
      </p:sp>
    </p:spTree>
    <p:extLst>
      <p:ext uri="{BB962C8B-B14F-4D97-AF65-F5344CB8AC3E}">
        <p14:creationId xmlns:p14="http://schemas.microsoft.com/office/powerpoint/2010/main" val="354117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663D09-D453-4121-8321-F5C30FA1630B}"/>
              </a:ext>
            </a:extLst>
          </p:cNvPr>
          <p:cNvSpPr/>
          <p:nvPr/>
        </p:nvSpPr>
        <p:spPr>
          <a:xfrm>
            <a:off x="0" y="1480498"/>
            <a:ext cx="9144000" cy="79640"/>
          </a:xfrm>
          <a:prstGeom prst="rect">
            <a:avLst/>
          </a:prstGeom>
          <a:solidFill>
            <a:srgbClr val="FEE017"/>
          </a:solidFill>
          <a:ln>
            <a:solidFill>
              <a:srgbClr val="FEE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F3FFFD7-2E93-4683-A08B-6A666F70C21A}"/>
              </a:ext>
            </a:extLst>
          </p:cNvPr>
          <p:cNvSpPr/>
          <p:nvPr/>
        </p:nvSpPr>
        <p:spPr>
          <a:xfrm>
            <a:off x="0" y="857250"/>
            <a:ext cx="9144000" cy="623248"/>
          </a:xfrm>
          <a:prstGeom prst="rect">
            <a:avLst/>
          </a:prstGeom>
          <a:solidFill>
            <a:srgbClr val="0083C0"/>
          </a:solidFill>
          <a:ln>
            <a:solidFill>
              <a:srgbClr val="008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DB60D69-FC03-4331-BD3A-406AF1AFFCF2}"/>
              </a:ext>
            </a:extLst>
          </p:cNvPr>
          <p:cNvSpPr txBox="1"/>
          <p:nvPr/>
        </p:nvSpPr>
        <p:spPr>
          <a:xfrm>
            <a:off x="4352863" y="3097171"/>
            <a:ext cx="4635761" cy="152349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3C0"/>
                </a:solidFill>
                <a:effectLst/>
                <a:uLnTx/>
                <a:uFillTx/>
                <a:latin typeface="Tahoma" panose="020B0604030504040204" pitchFamily="34" charset="0"/>
                <a:ea typeface="Tahoma" panose="020B0604030504040204" pitchFamily="34" charset="0"/>
                <a:cs typeface="Tahoma" panose="020B0604030504040204" pitchFamily="34" charset="0"/>
              </a:rPr>
              <a:t>Source of Funds</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$350,000 – CDBG (minimum)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Community Development Block Grant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$350,000 – City Reserve Funds</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1237EA54-3FB4-4BE5-9E0A-3B1F73C077FA}"/>
              </a:ext>
            </a:extLst>
          </p:cNvPr>
          <p:cNvSpPr/>
          <p:nvPr/>
        </p:nvSpPr>
        <p:spPr>
          <a:xfrm>
            <a:off x="-2" y="1195062"/>
            <a:ext cx="8408696" cy="664848"/>
          </a:xfrm>
          <a:prstGeom prst="rect">
            <a:avLst/>
          </a:prstGeom>
          <a:solidFill>
            <a:srgbClr val="76BE43"/>
          </a:solidFill>
          <a:ln>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6BE43"/>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2B6690C-4D1C-4666-870E-C32189C2873D}"/>
              </a:ext>
            </a:extLst>
          </p:cNvPr>
          <p:cNvSpPr txBox="1"/>
          <p:nvPr/>
        </p:nvSpPr>
        <p:spPr>
          <a:xfrm>
            <a:off x="112400" y="1293504"/>
            <a:ext cx="9202965"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LOCAL ALBANY SMALL BUSINESS RELIEF PROGRAM (SBRP)</a:t>
            </a:r>
          </a:p>
        </p:txBody>
      </p:sp>
      <p:pic>
        <p:nvPicPr>
          <p:cNvPr id="10" name="Picture 2" descr="Jimmie's Hot Dogs are still an Albany favorite | Local News ...">
            <a:extLst>
              <a:ext uri="{FF2B5EF4-FFF2-40B4-BE49-F238E27FC236}">
                <a16:creationId xmlns:a16="http://schemas.microsoft.com/office/drawing/2014/main" id="{4ACD2B36-80D4-4EEF-AE89-76281F6DB210}"/>
              </a:ext>
            </a:extLst>
          </p:cNvPr>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3154" r="11475"/>
          <a:stretch/>
        </p:blipFill>
        <p:spPr bwMode="auto">
          <a:xfrm>
            <a:off x="0" y="1861605"/>
            <a:ext cx="4063730" cy="41451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8C596FF-D15E-4961-A982-4976A236040A}"/>
              </a:ext>
            </a:extLst>
          </p:cNvPr>
          <p:cNvSpPr txBox="1"/>
          <p:nvPr/>
        </p:nvSpPr>
        <p:spPr>
          <a:xfrm>
            <a:off x="119699" y="3616546"/>
            <a:ext cx="3446708"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6BE43"/>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GOAL: KEEP LOCAL SMALL BUSINESSES OPEN</a:t>
            </a:r>
          </a:p>
        </p:txBody>
      </p:sp>
    </p:spTree>
    <p:extLst>
      <p:ext uri="{BB962C8B-B14F-4D97-AF65-F5344CB8AC3E}">
        <p14:creationId xmlns:p14="http://schemas.microsoft.com/office/powerpoint/2010/main" val="239082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5FFDC7-4298-4952-9419-559CFA3C806C}"/>
              </a:ext>
            </a:extLst>
          </p:cNvPr>
          <p:cNvSpPr/>
          <p:nvPr/>
        </p:nvSpPr>
        <p:spPr>
          <a:xfrm>
            <a:off x="0" y="1480498"/>
            <a:ext cx="9144000" cy="79640"/>
          </a:xfrm>
          <a:prstGeom prst="rect">
            <a:avLst/>
          </a:prstGeom>
          <a:solidFill>
            <a:srgbClr val="FEE017"/>
          </a:solidFill>
          <a:ln>
            <a:solidFill>
              <a:srgbClr val="FEE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F3FFFD7-2E93-4683-A08B-6A666F70C21A}"/>
              </a:ext>
            </a:extLst>
          </p:cNvPr>
          <p:cNvSpPr/>
          <p:nvPr/>
        </p:nvSpPr>
        <p:spPr>
          <a:xfrm>
            <a:off x="0" y="857250"/>
            <a:ext cx="9144000" cy="623248"/>
          </a:xfrm>
          <a:prstGeom prst="rect">
            <a:avLst/>
          </a:prstGeom>
          <a:solidFill>
            <a:srgbClr val="0083C0"/>
          </a:solidFill>
          <a:ln>
            <a:solidFill>
              <a:srgbClr val="008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DB60D69-FC03-4331-BD3A-406AF1AFFCF2}"/>
              </a:ext>
            </a:extLst>
          </p:cNvPr>
          <p:cNvSpPr txBox="1"/>
          <p:nvPr/>
        </p:nvSpPr>
        <p:spPr>
          <a:xfrm>
            <a:off x="4286935" y="2007505"/>
            <a:ext cx="4635761" cy="10618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3C0"/>
                </a:solidFill>
                <a:effectLst/>
                <a:uLnTx/>
                <a:uFillTx/>
                <a:latin typeface="Tahoma" panose="020B0604030504040204" pitchFamily="34" charset="0"/>
                <a:ea typeface="Tahoma" panose="020B0604030504040204" pitchFamily="34" charset="0"/>
                <a:cs typeface="Tahoma" panose="020B0604030504040204" pitchFamily="34" charset="0"/>
              </a:rPr>
              <a:t>How to apply?</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Complete </a:t>
            </a: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application</a:t>
            </a:r>
            <a:endPar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Applications/questions submitted to </a:t>
            </a: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City of Albany Community and Economic Development</a:t>
            </a:r>
            <a:endPar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1237EA54-3FB4-4BE5-9E0A-3B1F73C077FA}"/>
              </a:ext>
            </a:extLst>
          </p:cNvPr>
          <p:cNvSpPr/>
          <p:nvPr/>
        </p:nvSpPr>
        <p:spPr>
          <a:xfrm>
            <a:off x="0" y="1190741"/>
            <a:ext cx="8448008" cy="664848"/>
          </a:xfrm>
          <a:prstGeom prst="rect">
            <a:avLst/>
          </a:prstGeom>
          <a:solidFill>
            <a:srgbClr val="76BE43"/>
          </a:solidFill>
          <a:ln>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6BE43"/>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2B6690C-4D1C-4666-870E-C32189C2873D}"/>
              </a:ext>
            </a:extLst>
          </p:cNvPr>
          <p:cNvSpPr txBox="1"/>
          <p:nvPr/>
        </p:nvSpPr>
        <p:spPr>
          <a:xfrm>
            <a:off x="71526" y="1310254"/>
            <a:ext cx="8734671"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LOCAL ALBANY “SMALL BUSINESS RELIEF PROGRAM” (SBRP)</a:t>
            </a:r>
          </a:p>
        </p:txBody>
      </p:sp>
      <p:sp>
        <p:nvSpPr>
          <p:cNvPr id="8" name="TextBox 7">
            <a:extLst>
              <a:ext uri="{FF2B5EF4-FFF2-40B4-BE49-F238E27FC236}">
                <a16:creationId xmlns:a16="http://schemas.microsoft.com/office/drawing/2014/main" id="{CCCF8656-00CD-46B7-B5A6-C7B9FCFF2105}"/>
              </a:ext>
            </a:extLst>
          </p:cNvPr>
          <p:cNvSpPr txBox="1"/>
          <p:nvPr/>
        </p:nvSpPr>
        <p:spPr>
          <a:xfrm>
            <a:off x="4286934" y="3046251"/>
            <a:ext cx="4781677" cy="244682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3C0"/>
                </a:solidFill>
                <a:effectLst/>
                <a:uLnTx/>
                <a:uFillTx/>
                <a:latin typeface="Tahoma" panose="020B0604030504040204" pitchFamily="34" charset="0"/>
                <a:ea typeface="Tahoma" panose="020B0604030504040204" pitchFamily="34" charset="0"/>
                <a:cs typeface="Tahoma" panose="020B0604030504040204" pitchFamily="34" charset="0"/>
              </a:rPr>
              <a:t>You will need?</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Application</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Current Business License</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Georgia State Registration</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W-9</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Copy of invoice or statements from creditors to be paid with this funding</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Proof of payments of property taxes, if applicable </a:t>
            </a:r>
          </a:p>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funds are to be used for payroll assistance three months of payroll registers will be required </a:t>
            </a:r>
          </a:p>
        </p:txBody>
      </p:sp>
      <p:pic>
        <p:nvPicPr>
          <p:cNvPr id="12" name="Picture 2" descr="Jimmie's Hot Dogs are still an Albany favorite | Local News ...">
            <a:extLst>
              <a:ext uri="{FF2B5EF4-FFF2-40B4-BE49-F238E27FC236}">
                <a16:creationId xmlns:a16="http://schemas.microsoft.com/office/drawing/2014/main" id="{DFFCC9EB-CE74-4ABE-8B29-D9A432618339}"/>
              </a:ext>
            </a:extLst>
          </p:cNvPr>
          <p:cNvPicPr>
            <a:picLocks noChangeAspect="1" noChangeArrowheads="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23154" r="11475"/>
          <a:stretch/>
        </p:blipFill>
        <p:spPr bwMode="auto">
          <a:xfrm>
            <a:off x="0" y="1855589"/>
            <a:ext cx="4063730" cy="41451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6063CA-41CC-4CC8-A765-72C91CAAAB79}"/>
              </a:ext>
            </a:extLst>
          </p:cNvPr>
          <p:cNvSpPr txBox="1"/>
          <p:nvPr/>
        </p:nvSpPr>
        <p:spPr>
          <a:xfrm>
            <a:off x="119699" y="3616546"/>
            <a:ext cx="3446708" cy="6463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6BE43"/>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GOAL: KEEP LOCAL SMALL BUSINESSES OPEN</a:t>
            </a:r>
          </a:p>
        </p:txBody>
      </p:sp>
    </p:spTree>
    <p:extLst>
      <p:ext uri="{BB962C8B-B14F-4D97-AF65-F5344CB8AC3E}">
        <p14:creationId xmlns:p14="http://schemas.microsoft.com/office/powerpoint/2010/main" val="49526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E19752-CBC7-4926-A1EA-EDF515029E00}"/>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1302" b="15575"/>
          <a:stretch/>
        </p:blipFill>
        <p:spPr>
          <a:xfrm>
            <a:off x="-2425" y="835694"/>
            <a:ext cx="9144000" cy="1848815"/>
          </a:xfrm>
          <a:prstGeom prst="rect">
            <a:avLst/>
          </a:prstGeom>
        </p:spPr>
      </p:pic>
      <p:sp>
        <p:nvSpPr>
          <p:cNvPr id="6" name="Rectangle 5">
            <a:extLst>
              <a:ext uri="{FF2B5EF4-FFF2-40B4-BE49-F238E27FC236}">
                <a16:creationId xmlns:a16="http://schemas.microsoft.com/office/drawing/2014/main" id="{6CE27A83-F46C-4FD2-9C19-E2D5B99BE817}"/>
              </a:ext>
            </a:extLst>
          </p:cNvPr>
          <p:cNvSpPr/>
          <p:nvPr/>
        </p:nvSpPr>
        <p:spPr>
          <a:xfrm>
            <a:off x="0" y="2669535"/>
            <a:ext cx="9144000" cy="103757"/>
          </a:xfrm>
          <a:prstGeom prst="rect">
            <a:avLst/>
          </a:prstGeom>
          <a:solidFill>
            <a:srgbClr val="0083C0"/>
          </a:solidFill>
          <a:ln>
            <a:solidFill>
              <a:srgbClr val="0083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42FAD30-F004-47D4-8381-1E107CAD8C77}"/>
              </a:ext>
            </a:extLst>
          </p:cNvPr>
          <p:cNvSpPr/>
          <p:nvPr/>
        </p:nvSpPr>
        <p:spPr>
          <a:xfrm>
            <a:off x="-115515" y="1361255"/>
            <a:ext cx="9143999" cy="110799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Local Albany-Small Business Relief Program Contacts</a:t>
            </a:r>
            <a:endParaRPr kumimoji="0" lang="en-US" sz="33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8" name="Graphic 17" descr="Telephone">
            <a:extLst>
              <a:ext uri="{FF2B5EF4-FFF2-40B4-BE49-F238E27FC236}">
                <a16:creationId xmlns:a16="http://schemas.microsoft.com/office/drawing/2014/main" id="{FEC6A2B1-9A1E-4AD1-B673-9642A713D9D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5237" y="3898419"/>
            <a:ext cx="273409" cy="273409"/>
          </a:xfrm>
          <a:prstGeom prst="rect">
            <a:avLst/>
          </a:prstGeom>
        </p:spPr>
      </p:pic>
      <p:pic>
        <p:nvPicPr>
          <p:cNvPr id="19" name="Graphic 18" descr="Envelope">
            <a:extLst>
              <a:ext uri="{FF2B5EF4-FFF2-40B4-BE49-F238E27FC236}">
                <a16:creationId xmlns:a16="http://schemas.microsoft.com/office/drawing/2014/main" id="{FF83E592-7FF2-40C2-B812-CEEA73D23D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7834" y="3932426"/>
            <a:ext cx="258377" cy="258377"/>
          </a:xfrm>
          <a:prstGeom prst="rect">
            <a:avLst/>
          </a:prstGeom>
        </p:spPr>
      </p:pic>
      <p:sp>
        <p:nvSpPr>
          <p:cNvPr id="27" name="Oval 26">
            <a:extLst>
              <a:ext uri="{FF2B5EF4-FFF2-40B4-BE49-F238E27FC236}">
                <a16:creationId xmlns:a16="http://schemas.microsoft.com/office/drawing/2014/main" id="{EE4B4EE5-102E-4FF4-907C-479D48AACB34}"/>
              </a:ext>
            </a:extLst>
          </p:cNvPr>
          <p:cNvSpPr/>
          <p:nvPr/>
        </p:nvSpPr>
        <p:spPr>
          <a:xfrm>
            <a:off x="2004544" y="3903448"/>
            <a:ext cx="324959" cy="311807"/>
          </a:xfrm>
          <a:prstGeom prst="ellipse">
            <a:avLst/>
          </a:prstGeom>
          <a:noFill/>
          <a:ln w="57150">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9A4C869-8FC1-41C7-B2A3-C3D1428C6A4F}"/>
              </a:ext>
            </a:extLst>
          </p:cNvPr>
          <p:cNvSpPr/>
          <p:nvPr/>
        </p:nvSpPr>
        <p:spPr>
          <a:xfrm>
            <a:off x="2451083" y="3897822"/>
            <a:ext cx="2114746" cy="3231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pbrown@albanyga.gov</a:t>
            </a:r>
          </a:p>
        </p:txBody>
      </p:sp>
      <p:sp>
        <p:nvSpPr>
          <p:cNvPr id="29" name="Rectangle 28">
            <a:extLst>
              <a:ext uri="{FF2B5EF4-FFF2-40B4-BE49-F238E27FC236}">
                <a16:creationId xmlns:a16="http://schemas.microsoft.com/office/drawing/2014/main" id="{C53DBDDF-A41F-491A-AF27-61DBC9D7CE52}"/>
              </a:ext>
            </a:extLst>
          </p:cNvPr>
          <p:cNvSpPr/>
          <p:nvPr/>
        </p:nvSpPr>
        <p:spPr>
          <a:xfrm>
            <a:off x="5374774" y="3869409"/>
            <a:ext cx="1521570" cy="3231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(229) 302-1235</a:t>
            </a:r>
          </a:p>
        </p:txBody>
      </p:sp>
      <p:sp>
        <p:nvSpPr>
          <p:cNvPr id="30" name="Rectangle 29">
            <a:extLst>
              <a:ext uri="{FF2B5EF4-FFF2-40B4-BE49-F238E27FC236}">
                <a16:creationId xmlns:a16="http://schemas.microsoft.com/office/drawing/2014/main" id="{89F68CBC-1484-4C00-9A18-988C440EE1DA}"/>
              </a:ext>
            </a:extLst>
          </p:cNvPr>
          <p:cNvSpPr/>
          <p:nvPr/>
        </p:nvSpPr>
        <p:spPr>
          <a:xfrm>
            <a:off x="771639" y="3032622"/>
            <a:ext cx="7500119" cy="73866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83C0"/>
                </a:solidFill>
                <a:effectLst/>
                <a:uLnTx/>
                <a:uFillTx/>
                <a:latin typeface="Tahoma" panose="020B0604030504040204" pitchFamily="34" charset="0"/>
                <a:ea typeface="Tahoma" panose="020B0604030504040204" pitchFamily="34" charset="0"/>
                <a:cs typeface="Tahoma" panose="020B0604030504040204" pitchFamily="34" charset="0"/>
              </a:rPr>
              <a:t>Phyllis Brown, Deputy Director of Dept. of Community &amp; Economic Development</a:t>
            </a:r>
          </a:p>
        </p:txBody>
      </p:sp>
      <p:sp>
        <p:nvSpPr>
          <p:cNvPr id="31" name="Oval 30">
            <a:extLst>
              <a:ext uri="{FF2B5EF4-FFF2-40B4-BE49-F238E27FC236}">
                <a16:creationId xmlns:a16="http://schemas.microsoft.com/office/drawing/2014/main" id="{A94BF158-AB66-4517-88A3-978D6AB9FE97}"/>
              </a:ext>
            </a:extLst>
          </p:cNvPr>
          <p:cNvSpPr/>
          <p:nvPr/>
        </p:nvSpPr>
        <p:spPr>
          <a:xfrm>
            <a:off x="4939463" y="3884702"/>
            <a:ext cx="324959" cy="315052"/>
          </a:xfrm>
          <a:prstGeom prst="ellipse">
            <a:avLst/>
          </a:prstGeom>
          <a:noFill/>
          <a:ln w="57150">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E280CD7-423D-4228-A21E-E0D5495F5112}"/>
              </a:ext>
            </a:extLst>
          </p:cNvPr>
          <p:cNvSpPr/>
          <p:nvPr/>
        </p:nvSpPr>
        <p:spPr>
          <a:xfrm>
            <a:off x="506569" y="4548739"/>
            <a:ext cx="8153194"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srgbClr val="0083C0"/>
                </a:solidFill>
                <a:effectLst/>
                <a:uLnTx/>
                <a:uFillTx/>
                <a:latin typeface="Tahoma" panose="020B0604030504040204" pitchFamily="34" charset="0"/>
                <a:ea typeface="Tahoma" panose="020B0604030504040204" pitchFamily="34" charset="0"/>
                <a:cs typeface="Tahoma" panose="020B0604030504040204" pitchFamily="34" charset="0"/>
              </a:rPr>
              <a:t>Barbara Francis, Economic Development Program Manager</a:t>
            </a:r>
          </a:p>
        </p:txBody>
      </p:sp>
      <p:pic>
        <p:nvPicPr>
          <p:cNvPr id="33" name="Graphic 32" descr="Telephone">
            <a:extLst>
              <a:ext uri="{FF2B5EF4-FFF2-40B4-BE49-F238E27FC236}">
                <a16:creationId xmlns:a16="http://schemas.microsoft.com/office/drawing/2014/main" id="{61E47318-2FC9-4FCA-AB18-EE44C38B8F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1012" y="5078432"/>
            <a:ext cx="273409" cy="273409"/>
          </a:xfrm>
          <a:prstGeom prst="rect">
            <a:avLst/>
          </a:prstGeom>
        </p:spPr>
      </p:pic>
      <p:pic>
        <p:nvPicPr>
          <p:cNvPr id="34" name="Graphic 33" descr="Envelope">
            <a:extLst>
              <a:ext uri="{FF2B5EF4-FFF2-40B4-BE49-F238E27FC236}">
                <a16:creationId xmlns:a16="http://schemas.microsoft.com/office/drawing/2014/main" id="{DDC154B3-CB51-4BE0-B2CE-86736A0825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1320" y="5092042"/>
            <a:ext cx="258377" cy="258377"/>
          </a:xfrm>
          <a:prstGeom prst="rect">
            <a:avLst/>
          </a:prstGeom>
        </p:spPr>
      </p:pic>
      <p:sp>
        <p:nvSpPr>
          <p:cNvPr id="35" name="Rectangle 34">
            <a:extLst>
              <a:ext uri="{FF2B5EF4-FFF2-40B4-BE49-F238E27FC236}">
                <a16:creationId xmlns:a16="http://schemas.microsoft.com/office/drawing/2014/main" id="{2D5168A2-2184-4453-8B05-E95C1E2FE6CC}"/>
              </a:ext>
            </a:extLst>
          </p:cNvPr>
          <p:cNvSpPr/>
          <p:nvPr/>
        </p:nvSpPr>
        <p:spPr>
          <a:xfrm>
            <a:off x="2486029" y="5077131"/>
            <a:ext cx="2138727" cy="3231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bfrancis@albanyga.gov</a:t>
            </a:r>
          </a:p>
        </p:txBody>
      </p:sp>
      <p:sp>
        <p:nvSpPr>
          <p:cNvPr id="36" name="Rectangle 35">
            <a:extLst>
              <a:ext uri="{FF2B5EF4-FFF2-40B4-BE49-F238E27FC236}">
                <a16:creationId xmlns:a16="http://schemas.microsoft.com/office/drawing/2014/main" id="{484A8DBF-30F3-431F-8EF9-320E642B3E34}"/>
              </a:ext>
            </a:extLst>
          </p:cNvPr>
          <p:cNvSpPr/>
          <p:nvPr/>
        </p:nvSpPr>
        <p:spPr>
          <a:xfrm>
            <a:off x="5426607" y="5046154"/>
            <a:ext cx="1521570" cy="3231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(229) 302-1237</a:t>
            </a:r>
          </a:p>
        </p:txBody>
      </p:sp>
      <p:sp>
        <p:nvSpPr>
          <p:cNvPr id="37" name="Oval 36">
            <a:extLst>
              <a:ext uri="{FF2B5EF4-FFF2-40B4-BE49-F238E27FC236}">
                <a16:creationId xmlns:a16="http://schemas.microsoft.com/office/drawing/2014/main" id="{92147B9E-4BA6-4E44-9F27-5910A0C783CE}"/>
              </a:ext>
            </a:extLst>
          </p:cNvPr>
          <p:cNvSpPr/>
          <p:nvPr/>
        </p:nvSpPr>
        <p:spPr>
          <a:xfrm>
            <a:off x="4965238" y="5064715"/>
            <a:ext cx="324959" cy="315052"/>
          </a:xfrm>
          <a:prstGeom prst="ellipse">
            <a:avLst/>
          </a:prstGeom>
          <a:noFill/>
          <a:ln w="57150">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95F160C9-5F08-4D90-8614-92698CCCBDEF}"/>
              </a:ext>
            </a:extLst>
          </p:cNvPr>
          <p:cNvSpPr/>
          <p:nvPr/>
        </p:nvSpPr>
        <p:spPr>
          <a:xfrm>
            <a:off x="2004544" y="5074063"/>
            <a:ext cx="324959" cy="311807"/>
          </a:xfrm>
          <a:prstGeom prst="ellipse">
            <a:avLst/>
          </a:prstGeom>
          <a:noFill/>
          <a:ln w="57150">
            <a:solidFill>
              <a:srgbClr val="76B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7938602-3766-4555-83C3-776A256E68C0}"/>
              </a:ext>
            </a:extLst>
          </p:cNvPr>
          <p:cNvSpPr/>
          <p:nvPr/>
        </p:nvSpPr>
        <p:spPr>
          <a:xfrm>
            <a:off x="0" y="2769781"/>
            <a:ext cx="9144000" cy="103757"/>
          </a:xfrm>
          <a:prstGeom prst="rect">
            <a:avLst/>
          </a:prstGeom>
          <a:solidFill>
            <a:srgbClr val="FEE017"/>
          </a:solidFill>
          <a:ln>
            <a:solidFill>
              <a:srgbClr val="FEE0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55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Lucida Fax" panose="02060602050505020204" pitchFamily="18" charset="0"/>
              </a:rPr>
              <a:t>The Albany housing authority</a:t>
            </a:r>
          </a:p>
        </p:txBody>
      </p:sp>
      <p:sp>
        <p:nvSpPr>
          <p:cNvPr id="3" name="Subtitle 2"/>
          <p:cNvSpPr>
            <a:spLocks noGrp="1"/>
          </p:cNvSpPr>
          <p:nvPr>
            <p:ph type="subTitle" idx="1"/>
          </p:nvPr>
        </p:nvSpPr>
        <p:spPr/>
        <p:txBody>
          <a:bodyPr/>
          <a:lstStyle/>
          <a:p>
            <a:r>
              <a:rPr lang="en-US" dirty="0"/>
              <a:t>Coronavirus Aid, Relief, and Economic Security Act (CARES ACT) </a:t>
            </a:r>
          </a:p>
        </p:txBody>
      </p:sp>
    </p:spTree>
    <p:extLst>
      <p:ext uri="{BB962C8B-B14F-4D97-AF65-F5344CB8AC3E}">
        <p14:creationId xmlns:p14="http://schemas.microsoft.com/office/powerpoint/2010/main" val="226211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ucida Fax" panose="02060602050505020204" pitchFamily="18" charset="0"/>
              </a:rPr>
              <a:t>CARES ACT FUNDING </a:t>
            </a:r>
          </a:p>
        </p:txBody>
      </p:sp>
      <p:sp>
        <p:nvSpPr>
          <p:cNvPr id="3" name="Text Placeholder 2"/>
          <p:cNvSpPr>
            <a:spLocks noGrp="1"/>
          </p:cNvSpPr>
          <p:nvPr>
            <p:ph type="body" idx="1"/>
          </p:nvPr>
        </p:nvSpPr>
        <p:spPr/>
        <p:txBody>
          <a:bodyPr/>
          <a:lstStyle/>
          <a:p>
            <a:r>
              <a:rPr lang="en-US" dirty="0">
                <a:latin typeface="Lucida Fax" panose="02060602050505020204" pitchFamily="18" charset="0"/>
              </a:rPr>
              <a:t>PREPARATION</a:t>
            </a:r>
          </a:p>
        </p:txBody>
      </p:sp>
      <p:sp>
        <p:nvSpPr>
          <p:cNvPr id="4" name="Text Placeholder 3"/>
          <p:cNvSpPr>
            <a:spLocks noGrp="1"/>
          </p:cNvSpPr>
          <p:nvPr>
            <p:ph type="body" sz="half" idx="15"/>
          </p:nvPr>
        </p:nvSpPr>
        <p:spPr/>
        <p:txBody>
          <a:bodyPr/>
          <a:lstStyle/>
          <a:p>
            <a:pPr marL="214313" indent="-214313">
              <a:buFont typeface="Arial" panose="020B0604020202020204" pitchFamily="34" charset="0"/>
              <a:buChar char="•"/>
            </a:pPr>
            <a:r>
              <a:rPr lang="en-US" dirty="0">
                <a:latin typeface="Lucida Fax" panose="02060602050505020204" pitchFamily="18" charset="0"/>
              </a:rPr>
              <a:t>PPE (Personal Protective Equipment)</a:t>
            </a:r>
          </a:p>
          <a:p>
            <a:pPr marL="214313" indent="-214313">
              <a:buFont typeface="Arial" panose="020B0604020202020204" pitchFamily="34" charset="0"/>
              <a:buChar char="•"/>
            </a:pPr>
            <a:r>
              <a:rPr lang="en-US" dirty="0">
                <a:latin typeface="Lucida Fax" panose="02060602050505020204" pitchFamily="18" charset="0"/>
              </a:rPr>
              <a:t>Cleaning supplies to include sanitation stations, contract w/professional cleaning services, wipes, etc. </a:t>
            </a:r>
          </a:p>
          <a:p>
            <a:pPr marL="214313" indent="-214313">
              <a:buFont typeface="Arial" panose="020B0604020202020204" pitchFamily="34" charset="0"/>
              <a:buChar char="•"/>
            </a:pPr>
            <a:r>
              <a:rPr lang="en-US" dirty="0">
                <a:latin typeface="Lucida Fax" panose="02060602050505020204" pitchFamily="18" charset="0"/>
              </a:rPr>
              <a:t>Communication Platform to provide residents with information quickly.</a:t>
            </a:r>
          </a:p>
          <a:p>
            <a:pPr marL="214313" indent="-214313">
              <a:buFont typeface="Arial" panose="020B0604020202020204" pitchFamily="34" charset="0"/>
              <a:buChar char="•"/>
            </a:pPr>
            <a:r>
              <a:rPr lang="en-US" dirty="0">
                <a:latin typeface="Lucida Fax" panose="02060602050505020204" pitchFamily="18" charset="0"/>
              </a:rPr>
              <a:t>COVI19 Hazard Pay for Frontline Staff.</a:t>
            </a:r>
          </a:p>
          <a:p>
            <a:pPr marL="214313" indent="-214313">
              <a:buFont typeface="Arial" panose="020B0604020202020204" pitchFamily="34" charset="0"/>
              <a:buChar char="•"/>
            </a:pPr>
            <a:r>
              <a:rPr lang="en-US" dirty="0">
                <a:latin typeface="Lucida Fax" panose="02060602050505020204" pitchFamily="18" charset="0"/>
              </a:rPr>
              <a:t>Support for Internal COVID19 Task Force. </a:t>
            </a:r>
          </a:p>
          <a:p>
            <a:endParaRPr lang="en-US" dirty="0"/>
          </a:p>
          <a:p>
            <a:endParaRPr lang="en-US" dirty="0"/>
          </a:p>
          <a:p>
            <a:endParaRPr lang="en-US" dirty="0"/>
          </a:p>
        </p:txBody>
      </p:sp>
      <p:sp>
        <p:nvSpPr>
          <p:cNvPr id="5" name="Text Placeholder 4"/>
          <p:cNvSpPr>
            <a:spLocks noGrp="1"/>
          </p:cNvSpPr>
          <p:nvPr>
            <p:ph type="body" sz="quarter" idx="3"/>
          </p:nvPr>
        </p:nvSpPr>
        <p:spPr/>
        <p:txBody>
          <a:bodyPr/>
          <a:lstStyle/>
          <a:p>
            <a:r>
              <a:rPr lang="en-US" dirty="0">
                <a:latin typeface="Lucida Fax" panose="02060602050505020204" pitchFamily="18" charset="0"/>
              </a:rPr>
              <a:t>PREVENTION</a:t>
            </a:r>
          </a:p>
        </p:txBody>
      </p:sp>
      <p:sp>
        <p:nvSpPr>
          <p:cNvPr id="6" name="Text Placeholder 5"/>
          <p:cNvSpPr>
            <a:spLocks noGrp="1"/>
          </p:cNvSpPr>
          <p:nvPr>
            <p:ph type="body" sz="half" idx="16"/>
          </p:nvPr>
        </p:nvSpPr>
        <p:spPr/>
        <p:txBody>
          <a:bodyPr/>
          <a:lstStyle/>
          <a:p>
            <a:pPr marL="214313" indent="-214313">
              <a:buFont typeface="Arial" panose="020B0604020202020204" pitchFamily="34" charset="0"/>
              <a:buChar char="•"/>
            </a:pPr>
            <a:r>
              <a:rPr lang="en-US" dirty="0">
                <a:latin typeface="Lucida Fax" panose="02060602050505020204" pitchFamily="18" charset="0"/>
              </a:rPr>
              <a:t>Technology Integration (Management Software System to track, input, and analyze data)</a:t>
            </a:r>
          </a:p>
          <a:p>
            <a:pPr marL="214313" indent="-214313">
              <a:buFont typeface="Arial" panose="020B0604020202020204" pitchFamily="34" charset="0"/>
              <a:buChar char="•"/>
            </a:pPr>
            <a:r>
              <a:rPr lang="en-US" dirty="0">
                <a:latin typeface="Lucida Fax" panose="02060602050505020204" pitchFamily="18" charset="0"/>
              </a:rPr>
              <a:t>Masks for Residents.</a:t>
            </a:r>
          </a:p>
          <a:p>
            <a:pPr marL="214313" indent="-214313">
              <a:buFont typeface="Arial" panose="020B0604020202020204" pitchFamily="34" charset="0"/>
              <a:buChar char="•"/>
            </a:pPr>
            <a:r>
              <a:rPr lang="en-US" dirty="0">
                <a:latin typeface="Lucida Fax" panose="02060602050505020204" pitchFamily="18" charset="0"/>
              </a:rPr>
              <a:t>Virtual Educational and Informational Sessions for staff and residents. </a:t>
            </a:r>
          </a:p>
          <a:p>
            <a:endParaRPr lang="en-US" dirty="0"/>
          </a:p>
        </p:txBody>
      </p:sp>
      <p:sp>
        <p:nvSpPr>
          <p:cNvPr id="7" name="Text Placeholder 6"/>
          <p:cNvSpPr>
            <a:spLocks noGrp="1"/>
          </p:cNvSpPr>
          <p:nvPr>
            <p:ph type="body" sz="quarter" idx="13"/>
          </p:nvPr>
        </p:nvSpPr>
        <p:spPr/>
        <p:txBody>
          <a:bodyPr/>
          <a:lstStyle/>
          <a:p>
            <a:r>
              <a:rPr lang="en-US" dirty="0">
                <a:latin typeface="Lucida Fax" panose="02060602050505020204" pitchFamily="18" charset="0"/>
              </a:rPr>
              <a:t>RESPONSE</a:t>
            </a:r>
          </a:p>
        </p:txBody>
      </p:sp>
      <p:sp>
        <p:nvSpPr>
          <p:cNvPr id="8" name="Text Placeholder 7"/>
          <p:cNvSpPr>
            <a:spLocks noGrp="1"/>
          </p:cNvSpPr>
          <p:nvPr>
            <p:ph type="body" sz="half" idx="17"/>
          </p:nvPr>
        </p:nvSpPr>
        <p:spPr/>
        <p:txBody>
          <a:bodyPr/>
          <a:lstStyle/>
          <a:p>
            <a:pPr marL="214313" indent="-214313">
              <a:buFont typeface="Arial" panose="020B0604020202020204" pitchFamily="34" charset="0"/>
              <a:buChar char="•"/>
            </a:pPr>
            <a:r>
              <a:rPr lang="en-US" dirty="0">
                <a:latin typeface="Lucida Fax" panose="02060602050505020204" pitchFamily="18" charset="0"/>
              </a:rPr>
              <a:t>Infrastructure Re-design</a:t>
            </a:r>
          </a:p>
          <a:p>
            <a:pPr marL="214313" indent="-214313">
              <a:buFont typeface="Arial" panose="020B0604020202020204" pitchFamily="34" charset="0"/>
              <a:buChar char="•"/>
            </a:pPr>
            <a:r>
              <a:rPr lang="en-US" dirty="0">
                <a:latin typeface="Lucida Fax" panose="02060602050505020204" pitchFamily="18" charset="0"/>
              </a:rPr>
              <a:t>One-Stop Kiosk Systems and Computer centers</a:t>
            </a:r>
          </a:p>
          <a:p>
            <a:pPr marL="214313" indent="-214313">
              <a:buFont typeface="Arial" panose="020B0604020202020204" pitchFamily="34" charset="0"/>
              <a:buChar char="•"/>
            </a:pPr>
            <a:r>
              <a:rPr lang="en-US" dirty="0">
                <a:latin typeface="Lucida Fax" panose="02060602050505020204" pitchFamily="18" charset="0"/>
              </a:rPr>
              <a:t>Transportation</a:t>
            </a:r>
          </a:p>
          <a:p>
            <a:pPr marL="214313" indent="-214313">
              <a:buFont typeface="Arial" panose="020B0604020202020204" pitchFamily="34" charset="0"/>
              <a:buChar char="•"/>
            </a:pPr>
            <a:r>
              <a:rPr lang="en-US" dirty="0">
                <a:latin typeface="Lucida Fax" panose="02060602050505020204" pitchFamily="18" charset="0"/>
              </a:rPr>
              <a:t>Childcare</a:t>
            </a:r>
          </a:p>
          <a:p>
            <a:pPr marL="214313" indent="-214313">
              <a:buFont typeface="Arial" panose="020B0604020202020204" pitchFamily="34" charset="0"/>
              <a:buChar char="•"/>
            </a:pPr>
            <a:endParaRPr lang="en-US" dirty="0">
              <a:latin typeface="Lucida Fax" panose="02060602050505020204" pitchFamily="18" charset="0"/>
            </a:endParaRPr>
          </a:p>
          <a:p>
            <a:pPr marL="214313" indent="-214313">
              <a:buFont typeface="Arial" panose="020B0604020202020204" pitchFamily="34" charset="0"/>
              <a:buChar char="•"/>
            </a:pPr>
            <a:endParaRPr lang="en-US" dirty="0">
              <a:latin typeface="Lucida Fax" panose="02060602050505020204" pitchFamily="18" charset="0"/>
            </a:endParaRPr>
          </a:p>
        </p:txBody>
      </p:sp>
    </p:spTree>
    <p:extLst>
      <p:ext uri="{BB962C8B-B14F-4D97-AF65-F5344CB8AC3E}">
        <p14:creationId xmlns:p14="http://schemas.microsoft.com/office/powerpoint/2010/main" val="137484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3A4B2-5D5C-CF48-BAC6-FCB4137B6CCE}"/>
              </a:ext>
            </a:extLst>
          </p:cNvPr>
          <p:cNvPicPr>
            <a:picLocks noChangeAspect="1"/>
          </p:cNvPicPr>
          <p:nvPr/>
        </p:nvPicPr>
        <p:blipFill>
          <a:blip r:embed="rId2"/>
          <a:srcRect/>
          <a:stretch/>
        </p:blipFill>
        <p:spPr>
          <a:xfrm>
            <a:off x="0" y="857250"/>
            <a:ext cx="9144000" cy="5143500"/>
          </a:xfrm>
          <a:prstGeom prst="rect">
            <a:avLst/>
          </a:prstGeom>
        </p:spPr>
      </p:pic>
      <p:sp>
        <p:nvSpPr>
          <p:cNvPr id="4" name="Rectangle 3"/>
          <p:cNvSpPr/>
          <p:nvPr/>
        </p:nvSpPr>
        <p:spPr>
          <a:xfrm>
            <a:off x="0" y="5629149"/>
            <a:ext cx="9144000" cy="371601"/>
          </a:xfrm>
          <a:prstGeom prst="rect">
            <a:avLst/>
          </a:prstGeom>
          <a:solidFill>
            <a:srgbClr val="1340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079501" y="5637430"/>
            <a:ext cx="4839597"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UNITED WAY OF SOUTHWEST GEORGIA</a:t>
            </a:r>
          </a:p>
        </p:txBody>
      </p:sp>
      <p:sp>
        <p:nvSpPr>
          <p:cNvPr id="6" name="Rectangle 5">
            <a:extLst>
              <a:ext uri="{FF2B5EF4-FFF2-40B4-BE49-F238E27FC236}">
                <a16:creationId xmlns:a16="http://schemas.microsoft.com/office/drawing/2014/main" id="{F3335FB8-F84C-1E47-A8D9-9AA3528E82BB}"/>
              </a:ext>
            </a:extLst>
          </p:cNvPr>
          <p:cNvSpPr/>
          <p:nvPr/>
        </p:nvSpPr>
        <p:spPr>
          <a:xfrm>
            <a:off x="2375210" y="2451875"/>
            <a:ext cx="4482790" cy="18176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548CFA7-84BC-A143-9565-04D18FB40852}"/>
              </a:ext>
            </a:extLst>
          </p:cNvPr>
          <p:cNvSpPr txBox="1"/>
          <p:nvPr/>
        </p:nvSpPr>
        <p:spPr>
          <a:xfrm>
            <a:off x="2484877" y="2766766"/>
            <a:ext cx="3012865" cy="1137491"/>
          </a:xfrm>
          <a:prstGeom prst="rect">
            <a:avLst/>
          </a:prstGeom>
          <a:noFill/>
        </p:spPr>
        <p:txBody>
          <a:bodyPr wrap="square" rtlCol="0">
            <a:spAutoFit/>
          </a:bodyPr>
          <a:lstStyle/>
          <a:p>
            <a:pPr>
              <a:lnSpc>
                <a:spcPct val="90000"/>
              </a:lnSpc>
            </a:pPr>
            <a:r>
              <a:rPr lang="en-US" sz="2500" b="1" dirty="0">
                <a:solidFill>
                  <a:srgbClr val="134089"/>
                </a:solidFill>
                <a:latin typeface="Arial Regular"/>
                <a:cs typeface="Arial"/>
              </a:rPr>
              <a:t>COVID-19 RESPONSE &amp; RECOVERY</a:t>
            </a:r>
          </a:p>
        </p:txBody>
      </p:sp>
      <p:pic>
        <p:nvPicPr>
          <p:cNvPr id="7" name="Picture 6" descr="united-way-anytown-lockup-vert-2line-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726" y="2558497"/>
            <a:ext cx="2091835" cy="1572362"/>
          </a:xfrm>
          <a:prstGeom prst="rect">
            <a:avLst/>
          </a:prstGeom>
        </p:spPr>
      </p:pic>
    </p:spTree>
    <p:extLst>
      <p:ext uri="{BB962C8B-B14F-4D97-AF65-F5344CB8AC3E}">
        <p14:creationId xmlns:p14="http://schemas.microsoft.com/office/powerpoint/2010/main" val="225782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F1B4CB-BC57-864F-AD48-52B7017310F7}"/>
              </a:ext>
            </a:extLst>
          </p:cNvPr>
          <p:cNvSpPr/>
          <p:nvPr/>
        </p:nvSpPr>
        <p:spPr>
          <a:xfrm>
            <a:off x="-142875" y="1300164"/>
            <a:ext cx="7858125" cy="1057275"/>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0" y="5629149"/>
            <a:ext cx="9144000" cy="371601"/>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42696" y="1446746"/>
            <a:ext cx="7073608" cy="487313"/>
          </a:xfrm>
          <a:prstGeom prst="rect">
            <a:avLst/>
          </a:prstGeom>
          <a:noFill/>
          <a:ln>
            <a:noFill/>
          </a:ln>
        </p:spPr>
        <p:txBody>
          <a:bodyPr wrap="square" rtlCol="0">
            <a:spAutoFit/>
          </a:bodyPr>
          <a:lstStyle/>
          <a:p>
            <a:pPr>
              <a:lnSpc>
                <a:spcPct val="90000"/>
              </a:lnSpc>
            </a:pPr>
            <a:r>
              <a:rPr lang="en-US" sz="2800" b="1" dirty="0">
                <a:solidFill>
                  <a:schemeClr val="bg1"/>
                </a:solidFill>
                <a:latin typeface="Arial Regular"/>
                <a:cs typeface="Arial"/>
              </a:rPr>
              <a:t>UNITED WAY’S COVID-19 RESPONSE</a:t>
            </a:r>
          </a:p>
        </p:txBody>
      </p:sp>
      <p:sp>
        <p:nvSpPr>
          <p:cNvPr id="2" name="TextBox 1"/>
          <p:cNvSpPr txBox="1"/>
          <p:nvPr/>
        </p:nvSpPr>
        <p:spPr>
          <a:xfrm>
            <a:off x="124245" y="2486059"/>
            <a:ext cx="5038777" cy="2646879"/>
          </a:xfrm>
          <a:prstGeom prst="rect">
            <a:avLst/>
          </a:prstGeom>
          <a:noFill/>
        </p:spPr>
        <p:txBody>
          <a:bodyPr wrap="square" rtlCol="0" anchor="t">
            <a:spAutoFit/>
          </a:bodyPr>
          <a:lstStyle/>
          <a:p>
            <a:r>
              <a:rPr lang="en-US" sz="1600" dirty="0">
                <a:latin typeface="Arial"/>
                <a:ea typeface="+mn-lt"/>
                <a:cs typeface="+mn-lt"/>
              </a:rPr>
              <a:t>United Way is committed to standing with our communities and supporting those impacted by the COVID-19 outbreak.  </a:t>
            </a:r>
          </a:p>
          <a:p>
            <a:endParaRPr lang="en-US" sz="1600" dirty="0">
              <a:latin typeface="Arial"/>
              <a:ea typeface="+mn-lt"/>
              <a:cs typeface="+mn-lt"/>
            </a:endParaRPr>
          </a:p>
          <a:p>
            <a:r>
              <a:rPr lang="en-US" sz="1600" dirty="0">
                <a:latin typeface="Arial"/>
                <a:ea typeface="+mn-lt"/>
                <a:cs typeface="+mn-lt"/>
              </a:rPr>
              <a:t>We’ve activated the following resources/programs:</a:t>
            </a:r>
          </a:p>
          <a:p>
            <a:endParaRPr lang="en-US" sz="1600" dirty="0">
              <a:latin typeface="Arial"/>
              <a:ea typeface="+mn-lt"/>
              <a:cs typeface="+mn-lt"/>
            </a:endParaRPr>
          </a:p>
          <a:p>
            <a:pPr marL="742950" lvl="1" indent="-285750">
              <a:buFont typeface="Arial,Sans-Serif"/>
              <a:buChar char="•"/>
            </a:pPr>
            <a:r>
              <a:rPr lang="en-US" sz="1400" b="1" dirty="0">
                <a:latin typeface="Arial"/>
                <a:ea typeface="+mn-lt"/>
                <a:cs typeface="+mn-lt"/>
              </a:rPr>
              <a:t>211. Get Help. Get Connected.</a:t>
            </a:r>
          </a:p>
          <a:p>
            <a:pPr marL="742950" lvl="1" indent="-285750">
              <a:buFont typeface="Arial,Sans-Serif"/>
              <a:buChar char="•"/>
            </a:pPr>
            <a:r>
              <a:rPr lang="en-US" sz="1400" b="1" dirty="0">
                <a:latin typeface="Arial"/>
                <a:ea typeface="+mn-lt"/>
                <a:cs typeface="+mn-lt"/>
              </a:rPr>
              <a:t>COVID-19 Community Relief Fund</a:t>
            </a:r>
          </a:p>
          <a:p>
            <a:pPr marL="742950" lvl="1" indent="-285750">
              <a:buFont typeface="Arial,Sans-Serif"/>
              <a:buChar char="•"/>
            </a:pPr>
            <a:r>
              <a:rPr lang="en-US" sz="1400" b="1" dirty="0">
                <a:latin typeface="Arial"/>
                <a:ea typeface="+mn-lt"/>
                <a:cs typeface="+mn-lt"/>
              </a:rPr>
              <a:t>EFSP COVID-19 Supplemental - Phase CARES</a:t>
            </a:r>
          </a:p>
          <a:p>
            <a:pPr marL="742950" lvl="1" indent="-285750">
              <a:buFont typeface="Arial,Sans-Serif"/>
              <a:buChar char="•"/>
            </a:pPr>
            <a:r>
              <a:rPr lang="en-US" sz="1400" b="1" dirty="0">
                <a:latin typeface="Arial"/>
                <a:ea typeface="+mn-lt"/>
                <a:cs typeface="+mn-lt"/>
              </a:rPr>
              <a:t>Neighbors Helping Neighbors Program</a:t>
            </a:r>
          </a:p>
          <a:p>
            <a:pPr marL="742950" lvl="1" indent="-285750">
              <a:buFont typeface="Arial,Sans-Serif"/>
              <a:buChar char="•"/>
            </a:pPr>
            <a:r>
              <a:rPr lang="en-US" sz="1400" b="1" dirty="0">
                <a:latin typeface="Arial"/>
                <a:ea typeface="+mn-lt"/>
                <a:cs typeface="+mn-lt"/>
              </a:rPr>
              <a:t>Nonprofit COVID Needs Assessment Survey</a:t>
            </a:r>
          </a:p>
        </p:txBody>
      </p:sp>
      <p:pic>
        <p:nvPicPr>
          <p:cNvPr id="6" name="Picture 5" descr="Photo May 08, 8 51 59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899" y="1975329"/>
            <a:ext cx="3003668" cy="3571000"/>
          </a:xfrm>
          <a:prstGeom prst="rect">
            <a:avLst/>
          </a:prstGeom>
        </p:spPr>
      </p:pic>
      <p:sp>
        <p:nvSpPr>
          <p:cNvPr id="11" name="TextBox 10"/>
          <p:cNvSpPr txBox="1"/>
          <p:nvPr/>
        </p:nvSpPr>
        <p:spPr>
          <a:xfrm>
            <a:off x="4079501" y="5637430"/>
            <a:ext cx="4839597"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UNITED WAY OF SOUTHWEST GEORGIA</a:t>
            </a:r>
          </a:p>
        </p:txBody>
      </p:sp>
    </p:spTree>
    <p:extLst>
      <p:ext uri="{BB962C8B-B14F-4D97-AF65-F5344CB8AC3E}">
        <p14:creationId xmlns:p14="http://schemas.microsoft.com/office/powerpoint/2010/main" val="352939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29149"/>
            <a:ext cx="9144000" cy="371601"/>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20F304D-8446-4E42-B8A0-DD59AC809638}"/>
              </a:ext>
            </a:extLst>
          </p:cNvPr>
          <p:cNvSpPr/>
          <p:nvPr/>
        </p:nvSpPr>
        <p:spPr>
          <a:xfrm>
            <a:off x="-142875" y="1300164"/>
            <a:ext cx="7015163" cy="1057275"/>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486235" y="1403575"/>
            <a:ext cx="6200315" cy="875111"/>
          </a:xfrm>
          <a:prstGeom prst="rect">
            <a:avLst/>
          </a:prstGeom>
          <a:noFill/>
          <a:ln>
            <a:noFill/>
          </a:ln>
        </p:spPr>
        <p:txBody>
          <a:bodyPr wrap="square" rtlCol="0">
            <a:spAutoFit/>
          </a:bodyPr>
          <a:lstStyle/>
          <a:p>
            <a:pPr>
              <a:lnSpc>
                <a:spcPct val="90000"/>
              </a:lnSpc>
            </a:pPr>
            <a:r>
              <a:rPr lang="en-US" sz="2800" b="1" dirty="0">
                <a:solidFill>
                  <a:schemeClr val="bg1"/>
                </a:solidFill>
                <a:latin typeface="Arial Regular"/>
                <a:cs typeface="Arial"/>
              </a:rPr>
              <a:t>211, A SOCIAL SERVICES SUPPORT NETWORK</a:t>
            </a:r>
          </a:p>
        </p:txBody>
      </p:sp>
      <p:sp>
        <p:nvSpPr>
          <p:cNvPr id="2" name="TextBox 1"/>
          <p:cNvSpPr txBox="1"/>
          <p:nvPr/>
        </p:nvSpPr>
        <p:spPr>
          <a:xfrm>
            <a:off x="-1" y="2415421"/>
            <a:ext cx="4501021" cy="3108544"/>
          </a:xfrm>
          <a:prstGeom prst="rect">
            <a:avLst/>
          </a:prstGeom>
          <a:noFill/>
        </p:spPr>
        <p:txBody>
          <a:bodyPr wrap="square" rtlCol="0" anchor="t">
            <a:spAutoFit/>
          </a:bodyPr>
          <a:lstStyle/>
          <a:p>
            <a:r>
              <a:rPr lang="en-US" sz="1400" b="1" i="1" dirty="0">
                <a:latin typeface="Arial"/>
                <a:ea typeface="+mn-lt"/>
                <a:cs typeface="+mn-lt"/>
              </a:rPr>
              <a:t>Since the onset of Covid-19, nearly 8,000 people have contacted our 2-1-1 helpline, a 941% increase over 2019. </a:t>
            </a:r>
          </a:p>
          <a:p>
            <a:endParaRPr lang="en-US" sz="1400" dirty="0">
              <a:latin typeface="Arial"/>
              <a:ea typeface="+mn-lt"/>
              <a:cs typeface="+mn-lt"/>
            </a:endParaRPr>
          </a:p>
          <a:p>
            <a:r>
              <a:rPr lang="en-US" sz="1400" dirty="0">
                <a:latin typeface="Arial"/>
                <a:ea typeface="+mn-lt"/>
                <a:cs typeface="+mn-lt"/>
              </a:rPr>
              <a:t>Individuals can call or text to find help with:</a:t>
            </a:r>
          </a:p>
          <a:p>
            <a:endParaRPr lang="en-US" sz="1400" dirty="0">
              <a:latin typeface="Arial"/>
              <a:ea typeface="+mn-lt"/>
              <a:cs typeface="+mn-lt"/>
            </a:endParaRPr>
          </a:p>
          <a:p>
            <a:pPr marL="285750" indent="-285750">
              <a:buFont typeface="Arial"/>
              <a:buChar char="•"/>
            </a:pPr>
            <a:r>
              <a:rPr lang="en-US" sz="1400" dirty="0">
                <a:latin typeface="Arial"/>
                <a:ea typeface="+mn-lt"/>
                <a:cs typeface="+mn-lt"/>
              </a:rPr>
              <a:t>emergency information and COVID-19 relief</a:t>
            </a:r>
          </a:p>
          <a:p>
            <a:pPr marL="285750" indent="-285750">
              <a:buFont typeface="Arial"/>
              <a:buChar char="•"/>
            </a:pPr>
            <a:r>
              <a:rPr lang="en-US" sz="1400" dirty="0">
                <a:latin typeface="Arial"/>
                <a:ea typeface="+mn-lt"/>
                <a:cs typeface="+mn-lt"/>
              </a:rPr>
              <a:t>health care and health epidemic information</a:t>
            </a:r>
          </a:p>
          <a:p>
            <a:pPr marL="285750" indent="-285750">
              <a:buFont typeface="Arial"/>
              <a:buChar char="•"/>
            </a:pPr>
            <a:r>
              <a:rPr lang="en-US" sz="1400" dirty="0">
                <a:latin typeface="Arial"/>
                <a:ea typeface="+mn-lt"/>
                <a:cs typeface="+mn-lt"/>
              </a:rPr>
              <a:t>supplemental food and nutrition programs</a:t>
            </a:r>
          </a:p>
          <a:p>
            <a:pPr marL="285750" indent="-285750">
              <a:buFont typeface="Arial"/>
              <a:buChar char="•"/>
            </a:pPr>
            <a:r>
              <a:rPr lang="en-US" sz="1400" dirty="0">
                <a:latin typeface="Arial"/>
                <a:ea typeface="+mn-lt"/>
                <a:cs typeface="+mn-lt"/>
              </a:rPr>
              <a:t>shelter and housing options and utilities assistance</a:t>
            </a:r>
          </a:p>
          <a:p>
            <a:pPr marL="285750" indent="-285750">
              <a:buFont typeface="Arial"/>
              <a:buChar char="•"/>
            </a:pPr>
            <a:r>
              <a:rPr lang="en-US" sz="1400" dirty="0">
                <a:latin typeface="Arial"/>
                <a:ea typeface="+mn-lt"/>
                <a:cs typeface="+mn-lt"/>
              </a:rPr>
              <a:t>support groups for individuals with mental illnesses or special needs</a:t>
            </a:r>
          </a:p>
          <a:p>
            <a:pPr marL="285750" indent="-285750">
              <a:buFont typeface="Arial"/>
              <a:buChar char="•"/>
            </a:pPr>
            <a:r>
              <a:rPr lang="en-US" sz="1400" dirty="0">
                <a:latin typeface="Arial"/>
                <a:ea typeface="+mn-lt"/>
                <a:cs typeface="+mn-lt"/>
              </a:rPr>
              <a:t>a safe, confidential path out of physical and/or emotional domestic abuse</a:t>
            </a:r>
          </a:p>
        </p:txBody>
      </p:sp>
      <p:sp>
        <p:nvSpPr>
          <p:cNvPr id="8" name="TextBox 7"/>
          <p:cNvSpPr txBox="1"/>
          <p:nvPr/>
        </p:nvSpPr>
        <p:spPr>
          <a:xfrm>
            <a:off x="4079501" y="5637430"/>
            <a:ext cx="4839597"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UNITED WAY OF SOUTHWEST GEORGIA</a:t>
            </a:r>
          </a:p>
        </p:txBody>
      </p:sp>
      <p:pic>
        <p:nvPicPr>
          <p:cNvPr id="10" name="Picture 9" descr="Photo Apr 20, 12 05 13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092" y="1553189"/>
            <a:ext cx="3803976" cy="3803976"/>
          </a:xfrm>
          <a:prstGeom prst="rect">
            <a:avLst/>
          </a:prstGeom>
        </p:spPr>
      </p:pic>
    </p:spTree>
    <p:extLst>
      <p:ext uri="{BB962C8B-B14F-4D97-AF65-F5344CB8AC3E}">
        <p14:creationId xmlns:p14="http://schemas.microsoft.com/office/powerpoint/2010/main" val="231819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6C7337-723A-4D18-BF4E-5AB3CD83F5A7}"/>
              </a:ext>
            </a:extLst>
          </p:cNvPr>
          <p:cNvPicPr>
            <a:picLocks noChangeAspect="1"/>
          </p:cNvPicPr>
          <p:nvPr/>
        </p:nvPicPr>
        <p:blipFill>
          <a:blip r:embed="rId2"/>
          <a:stretch>
            <a:fillRect/>
          </a:stretch>
        </p:blipFill>
        <p:spPr>
          <a:xfrm>
            <a:off x="237457" y="2072831"/>
            <a:ext cx="2270569" cy="227056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3" name="Content Placeholder 2">
            <a:extLst>
              <a:ext uri="{FF2B5EF4-FFF2-40B4-BE49-F238E27FC236}">
                <a16:creationId xmlns:a16="http://schemas.microsoft.com/office/drawing/2014/main" id="{1821BAE3-A464-4DFA-A7AD-4CC664782EA3}"/>
              </a:ext>
            </a:extLst>
          </p:cNvPr>
          <p:cNvSpPr>
            <a:spLocks noGrp="1"/>
          </p:cNvSpPr>
          <p:nvPr>
            <p:ph idx="1"/>
          </p:nvPr>
        </p:nvSpPr>
        <p:spPr>
          <a:xfrm>
            <a:off x="2914650" y="1492546"/>
            <a:ext cx="5991893" cy="4901979"/>
          </a:xfrm>
        </p:spPr>
        <p:txBody>
          <a:bodyPr vert="horz" lIns="91440" tIns="45720" rIns="91440" bIns="45720" rtlCol="0" anchor="t">
            <a:noAutofit/>
          </a:bodyPr>
          <a:lstStyle/>
          <a:p>
            <a:pPr>
              <a:lnSpc>
                <a:spcPct val="110000"/>
              </a:lnSpc>
            </a:pPr>
            <a:r>
              <a:rPr lang="en-US" sz="1800" cap="none" dirty="0">
                <a:latin typeface="Tahoma" panose="020B0604030504040204" pitchFamily="34" charset="0"/>
                <a:ea typeface="Tahoma" panose="020B0604030504040204" pitchFamily="34" charset="0"/>
                <a:cs typeface="Tahoma" panose="020B0604030504040204" pitchFamily="34" charset="0"/>
              </a:rPr>
              <a:t>The Fiscal Year 2020-2021 Budget for HUD has been enacted and Entitlements and States have been provided funding allocations. </a:t>
            </a:r>
          </a:p>
          <a:p>
            <a:pPr marL="0" indent="0">
              <a:lnSpc>
                <a:spcPct val="110000"/>
              </a:lnSpc>
              <a:buNone/>
            </a:pPr>
            <a:endParaRPr lang="en-US" sz="1800" cap="none" dirty="0"/>
          </a:p>
          <a:p>
            <a:pPr>
              <a:lnSpc>
                <a:spcPct val="110000"/>
              </a:lnSpc>
            </a:pPr>
            <a:r>
              <a:rPr lang="en-US" sz="1800" cap="none" dirty="0">
                <a:latin typeface="Tahoma" panose="020B0604030504040204" pitchFamily="34" charset="0"/>
                <a:ea typeface="Tahoma" panose="020B0604030504040204" pitchFamily="34" charset="0"/>
                <a:cs typeface="Tahoma" panose="020B0604030504040204" pitchFamily="34" charset="0"/>
              </a:rPr>
              <a:t>Special CDBG funding (CDBG-CV) has been provided to Entitlements (such as the City) and States under the Coronavirus Aid, Relief, and Economic Security Act (CARES) to respond to the public health crisis. </a:t>
            </a:r>
          </a:p>
          <a:p>
            <a:pPr marL="0" indent="0">
              <a:lnSpc>
                <a:spcPct val="110000"/>
              </a:lnSpc>
              <a:buNone/>
            </a:pPr>
            <a:endParaRPr lang="en-US" sz="1800" cap="none" dirty="0"/>
          </a:p>
          <a:p>
            <a:pPr>
              <a:lnSpc>
                <a:spcPct val="110000"/>
              </a:lnSpc>
            </a:pPr>
            <a:r>
              <a:rPr lang="en-US" sz="1800" cap="none" dirty="0">
                <a:latin typeface="Tahoma" panose="020B0604030504040204" pitchFamily="34" charset="0"/>
                <a:ea typeface="Tahoma" panose="020B0604030504040204" pitchFamily="34" charset="0"/>
                <a:cs typeface="Tahoma" panose="020B0604030504040204" pitchFamily="34" charset="0"/>
              </a:rPr>
              <a:t>Program waivers have been granted by HUD to permit reprogramming of HOME funding to address housing needs of low-and-moderate income persons impacted by the coronavirus.</a:t>
            </a:r>
          </a:p>
          <a:p>
            <a:pPr marL="0" indent="0">
              <a:lnSpc>
                <a:spcPct val="110000"/>
              </a:lnSpc>
              <a:buNone/>
            </a:pPr>
            <a:endParaRPr lang="en-US" sz="1800" cap="none" dirty="0"/>
          </a:p>
          <a:p>
            <a:pPr marL="0" indent="0">
              <a:lnSpc>
                <a:spcPct val="110000"/>
              </a:lnSpc>
              <a:buNone/>
            </a:pPr>
            <a:endParaRPr lang="en-US" sz="1300" cap="none" dirty="0"/>
          </a:p>
          <a:p>
            <a:pPr marL="0" indent="0">
              <a:lnSpc>
                <a:spcPct val="110000"/>
              </a:lnSpc>
              <a:buNone/>
            </a:pPr>
            <a:endParaRPr lang="en-US" sz="1300" cap="none" dirty="0"/>
          </a:p>
          <a:p>
            <a:pPr marL="0" indent="0">
              <a:lnSpc>
                <a:spcPct val="110000"/>
              </a:lnSpc>
              <a:buNone/>
            </a:pPr>
            <a:endParaRPr lang="en-US" sz="1300" cap="none" dirty="0"/>
          </a:p>
          <a:p>
            <a:pPr marL="0" indent="0">
              <a:lnSpc>
                <a:spcPct val="110000"/>
              </a:lnSpc>
              <a:buNone/>
            </a:pPr>
            <a:endParaRPr lang="en-US" sz="1300" cap="none" dirty="0"/>
          </a:p>
        </p:txBody>
      </p:sp>
      <p:sp>
        <p:nvSpPr>
          <p:cNvPr id="5" name="Slide Number Placeholder 4">
            <a:extLst>
              <a:ext uri="{FF2B5EF4-FFF2-40B4-BE49-F238E27FC236}">
                <a16:creationId xmlns:a16="http://schemas.microsoft.com/office/drawing/2014/main" id="{8C8F52A4-3EBA-4EE8-8C1F-79CB11374F47}"/>
              </a:ext>
            </a:extLst>
          </p:cNvPr>
          <p:cNvSpPr>
            <a:spLocks noGrp="1"/>
          </p:cNvSpPr>
          <p:nvPr>
            <p:ph type="sldNum" sz="quarter" idx="12"/>
          </p:nvPr>
        </p:nvSpPr>
        <p:spPr>
          <a:xfrm>
            <a:off x="7885508" y="5883275"/>
            <a:ext cx="573161" cy="365125"/>
          </a:xfrm>
        </p:spPr>
        <p:txBody>
          <a:bodyPr>
            <a:normAutofit/>
          </a:bodyPr>
          <a:lstStyle/>
          <a:p>
            <a:pPr>
              <a:spcAft>
                <a:spcPts val="600"/>
              </a:spcAft>
            </a:pPr>
            <a:fld id="{CEBB36FE-D9E0-4EF4-9BE1-77E7DC4578B8}" type="slidenum">
              <a:rPr lang="en-US" smtClean="0"/>
              <a:pPr>
                <a:spcAft>
                  <a:spcPts val="600"/>
                </a:spcAft>
              </a:pPr>
              <a:t>2</a:t>
            </a:fld>
            <a:endParaRPr lang="en-US"/>
          </a:p>
        </p:txBody>
      </p:sp>
      <p:sp>
        <p:nvSpPr>
          <p:cNvPr id="8" name="TextBox 7">
            <a:extLst>
              <a:ext uri="{FF2B5EF4-FFF2-40B4-BE49-F238E27FC236}">
                <a16:creationId xmlns:a16="http://schemas.microsoft.com/office/drawing/2014/main" id="{FFAA39DE-828E-489D-ACEE-E5A9193FE462}"/>
              </a:ext>
            </a:extLst>
          </p:cNvPr>
          <p:cNvSpPr txBox="1"/>
          <p:nvPr/>
        </p:nvSpPr>
        <p:spPr>
          <a:xfrm>
            <a:off x="0" y="428508"/>
            <a:ext cx="9144000" cy="646331"/>
          </a:xfrm>
          <a:prstGeom prst="rect">
            <a:avLst/>
          </a:prstGeom>
          <a:solidFill>
            <a:schemeClr val="bg1"/>
          </a:solid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HUD UPDATES</a:t>
            </a:r>
          </a:p>
        </p:txBody>
      </p:sp>
    </p:spTree>
    <p:extLst>
      <p:ext uri="{BB962C8B-B14F-4D97-AF65-F5344CB8AC3E}">
        <p14:creationId xmlns:p14="http://schemas.microsoft.com/office/powerpoint/2010/main" val="295639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29149"/>
            <a:ext cx="9144000" cy="371601"/>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20F304D-8446-4E42-B8A0-DD59AC809638}"/>
              </a:ext>
            </a:extLst>
          </p:cNvPr>
          <p:cNvSpPr/>
          <p:nvPr/>
        </p:nvSpPr>
        <p:spPr>
          <a:xfrm>
            <a:off x="-142875" y="1300164"/>
            <a:ext cx="7015163" cy="1057275"/>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8489" y="1403575"/>
            <a:ext cx="6438061" cy="875111"/>
          </a:xfrm>
          <a:prstGeom prst="rect">
            <a:avLst/>
          </a:prstGeom>
          <a:noFill/>
          <a:ln>
            <a:noFill/>
          </a:ln>
        </p:spPr>
        <p:txBody>
          <a:bodyPr wrap="square" rtlCol="0">
            <a:spAutoFit/>
          </a:bodyPr>
          <a:lstStyle/>
          <a:p>
            <a:pPr>
              <a:lnSpc>
                <a:spcPct val="90000"/>
              </a:lnSpc>
            </a:pPr>
            <a:r>
              <a:rPr lang="en-US" sz="2800" b="1" dirty="0">
                <a:solidFill>
                  <a:schemeClr val="bg1"/>
                </a:solidFill>
                <a:latin typeface="Arial Regular"/>
                <a:cs typeface="Arial"/>
              </a:rPr>
              <a:t>COVID-19 COMMUNITY</a:t>
            </a:r>
          </a:p>
          <a:p>
            <a:pPr>
              <a:lnSpc>
                <a:spcPct val="90000"/>
              </a:lnSpc>
            </a:pPr>
            <a:r>
              <a:rPr lang="en-US" sz="2800" b="1" dirty="0">
                <a:solidFill>
                  <a:schemeClr val="bg1"/>
                </a:solidFill>
                <a:latin typeface="Arial Regular"/>
                <a:cs typeface="Arial"/>
              </a:rPr>
              <a:t>RELIEF FUND</a:t>
            </a:r>
          </a:p>
        </p:txBody>
      </p:sp>
      <p:sp>
        <p:nvSpPr>
          <p:cNvPr id="2" name="TextBox 1"/>
          <p:cNvSpPr txBox="1"/>
          <p:nvPr/>
        </p:nvSpPr>
        <p:spPr>
          <a:xfrm>
            <a:off x="-1" y="2415422"/>
            <a:ext cx="5224239" cy="3323987"/>
          </a:xfrm>
          <a:prstGeom prst="rect">
            <a:avLst/>
          </a:prstGeom>
          <a:noFill/>
        </p:spPr>
        <p:txBody>
          <a:bodyPr wrap="square" rtlCol="0" anchor="t">
            <a:spAutoFit/>
          </a:bodyPr>
          <a:lstStyle/>
          <a:p>
            <a:pPr algn="ctr"/>
            <a:r>
              <a:rPr lang="en-US" b="1" i="1" dirty="0">
                <a:latin typeface="Arial"/>
                <a:ea typeface="+mn-lt"/>
                <a:cs typeface="+mn-lt"/>
              </a:rPr>
              <a:t>Nearly $200,000 Awarded to 20 Organizations Addressing Our Community’s Most Basic Health &amp; Safety Needs</a:t>
            </a:r>
            <a:endParaRPr lang="en-US" dirty="0">
              <a:latin typeface="Arial"/>
              <a:ea typeface="+mn-lt"/>
              <a:cs typeface="+mn-lt"/>
            </a:endParaRPr>
          </a:p>
          <a:p>
            <a:pPr algn="ctr"/>
            <a:endParaRPr lang="en-US" sz="800" b="1" u="sng" dirty="0">
              <a:solidFill>
                <a:srgbClr val="000000"/>
              </a:solidFill>
              <a:latin typeface="Arial"/>
              <a:cs typeface="Arial"/>
            </a:endParaRPr>
          </a:p>
          <a:p>
            <a:pPr algn="ctr"/>
            <a:r>
              <a:rPr lang="en-US" sz="1400" b="1" u="sng" dirty="0">
                <a:solidFill>
                  <a:srgbClr val="000000"/>
                </a:solidFill>
                <a:latin typeface="Arial"/>
                <a:cs typeface="Arial"/>
              </a:rPr>
              <a:t>Relief Fund Priority Areas:</a:t>
            </a:r>
          </a:p>
          <a:p>
            <a:pPr algn="ctr"/>
            <a:endParaRPr lang="en-US" sz="800" b="1" dirty="0">
              <a:solidFill>
                <a:srgbClr val="000000"/>
              </a:solidFill>
              <a:latin typeface="Arial"/>
              <a:cs typeface="Arial"/>
            </a:endParaRPr>
          </a:p>
          <a:p>
            <a:pPr marL="285750" indent="-285750">
              <a:buFont typeface="Arial"/>
              <a:buChar char="•"/>
            </a:pPr>
            <a:r>
              <a:rPr lang="en-US" sz="1400" b="1" dirty="0">
                <a:solidFill>
                  <a:srgbClr val="FF0000"/>
                </a:solidFill>
                <a:latin typeface="Arial"/>
                <a:cs typeface="Arial"/>
              </a:rPr>
              <a:t>Food access</a:t>
            </a:r>
          </a:p>
          <a:p>
            <a:pPr marL="285750" indent="-285750">
              <a:buFont typeface="Arial"/>
              <a:buChar char="•"/>
            </a:pPr>
            <a:r>
              <a:rPr lang="en-US" sz="1400" b="1" dirty="0">
                <a:solidFill>
                  <a:srgbClr val="FF0000"/>
                </a:solidFill>
                <a:latin typeface="Arial"/>
                <a:cs typeface="Arial"/>
              </a:rPr>
              <a:t>Rent/mortgage/utility assistance</a:t>
            </a:r>
          </a:p>
          <a:p>
            <a:pPr marL="285750" indent="-285750">
              <a:buFont typeface="Arial"/>
              <a:buChar char="•"/>
            </a:pPr>
            <a:r>
              <a:rPr lang="en-US" sz="1400" b="1" dirty="0">
                <a:solidFill>
                  <a:srgbClr val="FF0000"/>
                </a:solidFill>
                <a:latin typeface="Arial"/>
                <a:cs typeface="Arial"/>
              </a:rPr>
              <a:t>Emergency housing</a:t>
            </a:r>
          </a:p>
          <a:p>
            <a:pPr marL="285750" indent="-285750">
              <a:buFont typeface="Arial"/>
              <a:buChar char="•"/>
            </a:pPr>
            <a:r>
              <a:rPr lang="en-US" sz="1400" b="1" dirty="0">
                <a:solidFill>
                  <a:srgbClr val="FF0000"/>
                </a:solidFill>
                <a:latin typeface="Arial"/>
                <a:cs typeface="Arial"/>
              </a:rPr>
              <a:t>Childcare for essential workers</a:t>
            </a:r>
          </a:p>
          <a:p>
            <a:pPr marL="285750" indent="-285750">
              <a:buFont typeface="Arial"/>
              <a:buChar char="•"/>
            </a:pPr>
            <a:r>
              <a:rPr lang="en-US" sz="1400" b="1" dirty="0">
                <a:solidFill>
                  <a:srgbClr val="FF0000"/>
                </a:solidFill>
                <a:latin typeface="Arial"/>
                <a:cs typeface="Arial"/>
              </a:rPr>
              <a:t>Medical PPE for #</a:t>
            </a:r>
            <a:r>
              <a:rPr lang="en-US" sz="1400" b="1" dirty="0" err="1">
                <a:solidFill>
                  <a:srgbClr val="FF0000"/>
                </a:solidFill>
                <a:latin typeface="Arial"/>
                <a:cs typeface="Arial"/>
              </a:rPr>
              <a:t>MaskUpAlbany</a:t>
            </a:r>
            <a:r>
              <a:rPr lang="en-US" sz="1400" b="1" dirty="0">
                <a:solidFill>
                  <a:srgbClr val="FF0000"/>
                </a:solidFill>
                <a:latin typeface="Arial"/>
                <a:cs typeface="Arial"/>
              </a:rPr>
              <a:t>, DCSS &amp; small businesses</a:t>
            </a:r>
          </a:p>
          <a:p>
            <a:pPr marL="285750" indent="-285750">
              <a:buFont typeface="Arial"/>
              <a:buChar char="•"/>
            </a:pPr>
            <a:endParaRPr lang="en-US" sz="1400" b="1" dirty="0">
              <a:solidFill>
                <a:srgbClr val="FF0000"/>
              </a:solidFill>
              <a:latin typeface="Arial"/>
              <a:cs typeface="Arial"/>
            </a:endParaRPr>
          </a:p>
          <a:p>
            <a:pPr algn="ctr"/>
            <a:r>
              <a:rPr lang="en-US" sz="1400" b="1" i="1" u="sng" dirty="0">
                <a:solidFill>
                  <a:srgbClr val="000000"/>
                </a:solidFill>
                <a:latin typeface="Arial"/>
                <a:cs typeface="Arial"/>
              </a:rPr>
              <a:t>Round Three Applications Due: Monday, June 8th</a:t>
            </a:r>
          </a:p>
          <a:p>
            <a:pPr marL="285750" indent="-285750">
              <a:buFont typeface="Arial"/>
              <a:buChar char="•"/>
            </a:pPr>
            <a:endParaRPr lang="en-US" sz="1400" b="1" dirty="0">
              <a:solidFill>
                <a:srgbClr val="FF0000"/>
              </a:solidFill>
            </a:endParaRPr>
          </a:p>
        </p:txBody>
      </p:sp>
      <p:sp>
        <p:nvSpPr>
          <p:cNvPr id="8" name="TextBox 7"/>
          <p:cNvSpPr txBox="1"/>
          <p:nvPr/>
        </p:nvSpPr>
        <p:spPr>
          <a:xfrm>
            <a:off x="4079501" y="5637430"/>
            <a:ext cx="4839597"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UNITED WAY OF SOUTHWEST GEORGIA</a:t>
            </a:r>
          </a:p>
        </p:txBody>
      </p:sp>
      <p:pic>
        <p:nvPicPr>
          <p:cNvPr id="5" name="Picture 4" descr="Photo Mar 29, 11 04 18 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238" y="1740669"/>
            <a:ext cx="3671710" cy="3671710"/>
          </a:xfrm>
          <a:prstGeom prst="rect">
            <a:avLst/>
          </a:prstGeom>
        </p:spPr>
      </p:pic>
    </p:spTree>
    <p:extLst>
      <p:ext uri="{BB962C8B-B14F-4D97-AF65-F5344CB8AC3E}">
        <p14:creationId xmlns:p14="http://schemas.microsoft.com/office/powerpoint/2010/main" val="80508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29149"/>
            <a:ext cx="9144000" cy="371601"/>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0DB468-D4FC-4C4E-A99E-2F77104EF3F6}"/>
              </a:ext>
            </a:extLst>
          </p:cNvPr>
          <p:cNvSpPr/>
          <p:nvPr/>
        </p:nvSpPr>
        <p:spPr>
          <a:xfrm>
            <a:off x="-1" y="1300164"/>
            <a:ext cx="8276159" cy="1057275"/>
          </a:xfrm>
          <a:prstGeom prst="rect">
            <a:avLst/>
          </a:prstGeom>
          <a:solidFill>
            <a:srgbClr val="2238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6235" y="1403575"/>
            <a:ext cx="7714790" cy="487313"/>
          </a:xfrm>
          <a:prstGeom prst="rect">
            <a:avLst/>
          </a:prstGeom>
          <a:noFill/>
          <a:ln>
            <a:noFill/>
          </a:ln>
        </p:spPr>
        <p:txBody>
          <a:bodyPr wrap="square" rtlCol="0">
            <a:spAutoFit/>
          </a:bodyPr>
          <a:lstStyle/>
          <a:p>
            <a:pPr>
              <a:lnSpc>
                <a:spcPct val="90000"/>
              </a:lnSpc>
            </a:pPr>
            <a:r>
              <a:rPr lang="en-US" sz="2800" b="1" dirty="0">
                <a:solidFill>
                  <a:schemeClr val="bg1"/>
                </a:solidFill>
                <a:latin typeface="Arial Regular"/>
                <a:cs typeface="Arial"/>
              </a:rPr>
              <a:t>COVID-19 RELIEF PARTNERS</a:t>
            </a:r>
          </a:p>
        </p:txBody>
      </p:sp>
      <p:sp>
        <p:nvSpPr>
          <p:cNvPr id="10" name="TextBox 9"/>
          <p:cNvSpPr txBox="1"/>
          <p:nvPr/>
        </p:nvSpPr>
        <p:spPr>
          <a:xfrm>
            <a:off x="4079501" y="5637430"/>
            <a:ext cx="4839597"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UNITED WAY OF SOUTHWEST GEORGIA</a:t>
            </a:r>
          </a:p>
        </p:txBody>
      </p:sp>
      <p:pic>
        <p:nvPicPr>
          <p:cNvPr id="5" name="Picture 4" descr="Screen Shot 2020-05-28 at 9.11.29 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364" y="2396969"/>
            <a:ext cx="6880002" cy="3218376"/>
          </a:xfrm>
          <a:prstGeom prst="rect">
            <a:avLst/>
          </a:prstGeom>
        </p:spPr>
      </p:pic>
    </p:spTree>
    <p:extLst>
      <p:ext uri="{BB962C8B-B14F-4D97-AF65-F5344CB8AC3E}">
        <p14:creationId xmlns:p14="http://schemas.microsoft.com/office/powerpoint/2010/main" val="321582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57250"/>
            <a:ext cx="8520600" cy="1141800"/>
          </a:xfrm>
          <a:prstGeom prst="rect">
            <a:avLst/>
          </a:prstGeom>
        </p:spPr>
        <p:txBody>
          <a:bodyPr spcFirstLastPara="1" vert="horz" wrap="square" lIns="91425" tIns="91425" rIns="91425" bIns="91425" rtlCol="0" anchor="b" anchorCtr="0">
            <a:noAutofit/>
          </a:bodyPr>
          <a:lstStyle/>
          <a:p>
            <a:pPr algn="ctr">
              <a:spcBef>
                <a:spcPts val="0"/>
              </a:spcBef>
            </a:pPr>
            <a:r>
              <a:rPr lang="en"/>
              <a:t>CARES ACT</a:t>
            </a:r>
            <a:endParaRPr/>
          </a:p>
        </p:txBody>
      </p:sp>
      <p:sp>
        <p:nvSpPr>
          <p:cNvPr id="55" name="Google Shape;55;p13"/>
          <p:cNvSpPr txBox="1">
            <a:spLocks noGrp="1"/>
          </p:cNvSpPr>
          <p:nvPr>
            <p:ph type="subTitle" idx="1"/>
          </p:nvPr>
        </p:nvSpPr>
        <p:spPr>
          <a:xfrm>
            <a:off x="3522063" y="2182100"/>
            <a:ext cx="5310237" cy="3584700"/>
          </a:xfrm>
          <a:prstGeom prst="rect">
            <a:avLst/>
          </a:prstGeom>
        </p:spPr>
        <p:txBody>
          <a:bodyPr spcFirstLastPara="1" vert="horz" wrap="square" lIns="91425" tIns="91425" rIns="91425" bIns="91425" rtlCol="0" anchor="t" anchorCtr="0">
            <a:noAutofit/>
          </a:bodyPr>
          <a:lstStyle/>
          <a:p>
            <a:pPr marL="457200" indent="-406400">
              <a:spcBef>
                <a:spcPts val="0"/>
              </a:spcBef>
              <a:buSzPts val="2800"/>
              <a:buChar char="●"/>
            </a:pPr>
            <a:r>
              <a:rPr lang="en" sz="2000" dirty="0"/>
              <a:t>ASSESS</a:t>
            </a:r>
            <a:endParaRPr lang="en-US" sz="2000"/>
          </a:p>
          <a:p>
            <a:pPr marL="457200">
              <a:spcBef>
                <a:spcPts val="0"/>
              </a:spcBef>
            </a:pPr>
            <a:endParaRPr sz="2000" dirty="0"/>
          </a:p>
          <a:p>
            <a:pPr marL="457200" indent="-406400">
              <a:spcBef>
                <a:spcPts val="0"/>
              </a:spcBef>
              <a:buSzPts val="2800"/>
              <a:buChar char="●"/>
            </a:pPr>
            <a:r>
              <a:rPr lang="en" sz="2000" dirty="0"/>
              <a:t>COUNSEL/COACH</a:t>
            </a:r>
            <a:endParaRPr sz="2000" dirty="0"/>
          </a:p>
          <a:p>
            <a:pPr marL="457200">
              <a:spcBef>
                <a:spcPts val="0"/>
              </a:spcBef>
            </a:pPr>
            <a:endParaRPr sz="2000" dirty="0"/>
          </a:p>
          <a:p>
            <a:pPr marL="457200" indent="-406400">
              <a:spcBef>
                <a:spcPts val="0"/>
              </a:spcBef>
              <a:buSzPts val="2800"/>
              <a:buChar char="●"/>
            </a:pPr>
            <a:r>
              <a:rPr lang="en" sz="2000" dirty="0"/>
              <a:t>ADVISE</a:t>
            </a:r>
            <a:endParaRPr sz="2000" dirty="0"/>
          </a:p>
          <a:p>
            <a:pPr>
              <a:spcBef>
                <a:spcPts val="0"/>
              </a:spcBef>
            </a:pPr>
            <a:endParaRPr sz="2000" dirty="0"/>
          </a:p>
          <a:p>
            <a:pPr marL="457200" indent="-406400">
              <a:spcBef>
                <a:spcPts val="0"/>
              </a:spcBef>
              <a:buSzPts val="2800"/>
              <a:buChar char="●"/>
            </a:pPr>
            <a:r>
              <a:rPr lang="en" sz="2000" dirty="0"/>
              <a:t>REFER</a:t>
            </a:r>
            <a:endParaRPr sz="2000" dirty="0"/>
          </a:p>
        </p:txBody>
      </p:sp>
      <p:pic>
        <p:nvPicPr>
          <p:cNvPr id="56" name="Google Shape;56;p13"/>
          <p:cNvPicPr preferRelativeResize="0"/>
          <p:nvPr/>
        </p:nvPicPr>
        <p:blipFill>
          <a:blip r:embed="rId3">
            <a:alphaModFix/>
          </a:blip>
          <a:stretch>
            <a:fillRect/>
          </a:stretch>
        </p:blipFill>
        <p:spPr>
          <a:xfrm>
            <a:off x="7516950" y="4831200"/>
            <a:ext cx="1143000" cy="935750"/>
          </a:xfrm>
          <a:prstGeom prst="rect">
            <a:avLst/>
          </a:prstGeom>
          <a:noFill/>
          <a:ln>
            <a:noFill/>
          </a:ln>
        </p:spPr>
      </p:pic>
      <p:pic>
        <p:nvPicPr>
          <p:cNvPr id="57" name="Google Shape;57;p13"/>
          <p:cNvPicPr preferRelativeResize="0"/>
          <p:nvPr/>
        </p:nvPicPr>
        <p:blipFill>
          <a:blip r:embed="rId4">
            <a:alphaModFix/>
          </a:blip>
          <a:stretch>
            <a:fillRect/>
          </a:stretch>
        </p:blipFill>
        <p:spPr>
          <a:xfrm>
            <a:off x="1" y="-522546"/>
            <a:ext cx="3027401" cy="27046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857250"/>
            <a:ext cx="8520600" cy="1141800"/>
          </a:xfrm>
          <a:prstGeom prst="rect">
            <a:avLst/>
          </a:prstGeom>
        </p:spPr>
        <p:txBody>
          <a:bodyPr spcFirstLastPara="1" vert="horz" wrap="square" lIns="91425" tIns="91425" rIns="91425" bIns="91425" rtlCol="0" anchor="b" anchorCtr="0">
            <a:noAutofit/>
          </a:bodyPr>
          <a:lstStyle/>
          <a:p>
            <a:pPr algn="ctr">
              <a:spcBef>
                <a:spcPts val="0"/>
              </a:spcBef>
            </a:pPr>
            <a:r>
              <a:rPr lang="en"/>
              <a:t>CARES ACT</a:t>
            </a:r>
            <a:endParaRPr/>
          </a:p>
        </p:txBody>
      </p:sp>
      <p:sp>
        <p:nvSpPr>
          <p:cNvPr id="63" name="Google Shape;63;p14"/>
          <p:cNvSpPr txBox="1">
            <a:spLocks noGrp="1"/>
          </p:cNvSpPr>
          <p:nvPr>
            <p:ph type="subTitle" idx="1"/>
          </p:nvPr>
        </p:nvSpPr>
        <p:spPr>
          <a:xfrm>
            <a:off x="3466712" y="2182100"/>
            <a:ext cx="5365588" cy="3584700"/>
          </a:xfrm>
          <a:prstGeom prst="rect">
            <a:avLst/>
          </a:prstGeom>
        </p:spPr>
        <p:txBody>
          <a:bodyPr spcFirstLastPara="1" vert="horz" wrap="square" lIns="91425" tIns="91425" rIns="91425" bIns="91425" rtlCol="0" anchor="t" anchorCtr="0">
            <a:noAutofit/>
          </a:bodyPr>
          <a:lstStyle/>
          <a:p>
            <a:pPr marL="457200" indent="-406400">
              <a:spcBef>
                <a:spcPts val="0"/>
              </a:spcBef>
              <a:buSzPts val="2800"/>
              <a:buChar char="●"/>
            </a:pPr>
            <a:r>
              <a:rPr lang="en" sz="2000"/>
              <a:t>RENTAL</a:t>
            </a:r>
            <a:endParaRPr lang="en-US" sz="2000"/>
          </a:p>
          <a:p>
            <a:pPr marL="457200">
              <a:spcBef>
                <a:spcPts val="0"/>
              </a:spcBef>
            </a:pPr>
            <a:endParaRPr sz="2000" dirty="0"/>
          </a:p>
          <a:p>
            <a:pPr marL="457200" indent="-406400">
              <a:spcBef>
                <a:spcPts val="0"/>
              </a:spcBef>
              <a:buSzPts val="2800"/>
              <a:buChar char="●"/>
            </a:pPr>
            <a:r>
              <a:rPr lang="en" sz="2000"/>
              <a:t>HOME RETENTION</a:t>
            </a:r>
            <a:endParaRPr sz="2000" dirty="0"/>
          </a:p>
          <a:p>
            <a:pPr marL="457200">
              <a:spcBef>
                <a:spcPts val="0"/>
              </a:spcBef>
            </a:pPr>
            <a:endParaRPr sz="2000" dirty="0"/>
          </a:p>
          <a:p>
            <a:pPr marL="457200" indent="-406400">
              <a:spcBef>
                <a:spcPts val="0"/>
              </a:spcBef>
              <a:buSzPts val="2800"/>
              <a:buChar char="●"/>
            </a:pPr>
            <a:r>
              <a:rPr lang="en" sz="2000"/>
              <a:t>FAIR HOUSING</a:t>
            </a:r>
            <a:endParaRPr sz="2000" dirty="0"/>
          </a:p>
          <a:p>
            <a:pPr>
              <a:spcBef>
                <a:spcPts val="0"/>
              </a:spcBef>
            </a:pPr>
            <a:endParaRPr sz="2000" dirty="0"/>
          </a:p>
          <a:p>
            <a:pPr marL="457200" indent="-406400">
              <a:spcBef>
                <a:spcPts val="0"/>
              </a:spcBef>
              <a:buSzPts val="2800"/>
              <a:buChar char="●"/>
            </a:pPr>
            <a:r>
              <a:rPr lang="en" sz="2000"/>
              <a:t>FINANCE&amp;BUDGET</a:t>
            </a:r>
            <a:endParaRPr sz="2000" dirty="0"/>
          </a:p>
        </p:txBody>
      </p:sp>
      <p:pic>
        <p:nvPicPr>
          <p:cNvPr id="64" name="Google Shape;64;p14"/>
          <p:cNvPicPr preferRelativeResize="0"/>
          <p:nvPr/>
        </p:nvPicPr>
        <p:blipFill>
          <a:blip r:embed="rId3">
            <a:alphaModFix/>
          </a:blip>
          <a:stretch>
            <a:fillRect/>
          </a:stretch>
        </p:blipFill>
        <p:spPr>
          <a:xfrm>
            <a:off x="7516950" y="4831200"/>
            <a:ext cx="1143000" cy="935750"/>
          </a:xfrm>
          <a:prstGeom prst="rect">
            <a:avLst/>
          </a:prstGeom>
          <a:noFill/>
          <a:ln>
            <a:noFill/>
          </a:ln>
        </p:spPr>
      </p:pic>
      <p:pic>
        <p:nvPicPr>
          <p:cNvPr id="65" name="Google Shape;65;p14"/>
          <p:cNvPicPr preferRelativeResize="0"/>
          <p:nvPr/>
        </p:nvPicPr>
        <p:blipFill>
          <a:blip r:embed="rId4">
            <a:alphaModFix/>
          </a:blip>
          <a:stretch>
            <a:fillRect/>
          </a:stretch>
        </p:blipFill>
        <p:spPr>
          <a:xfrm>
            <a:off x="1" y="-483800"/>
            <a:ext cx="2711900" cy="26659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857250"/>
            <a:ext cx="8520600" cy="1141800"/>
          </a:xfrm>
          <a:prstGeom prst="rect">
            <a:avLst/>
          </a:prstGeom>
        </p:spPr>
        <p:txBody>
          <a:bodyPr spcFirstLastPara="1" vert="horz" wrap="square" lIns="91425" tIns="91425" rIns="91425" bIns="91425" rtlCol="0" anchor="b" anchorCtr="0">
            <a:noAutofit/>
          </a:bodyPr>
          <a:lstStyle/>
          <a:p>
            <a:pPr algn="ctr">
              <a:spcBef>
                <a:spcPts val="0"/>
              </a:spcBef>
            </a:pPr>
            <a:r>
              <a:rPr lang="en"/>
              <a:t>CARES ACT</a:t>
            </a:r>
            <a:endParaRPr/>
          </a:p>
        </p:txBody>
      </p:sp>
      <p:sp>
        <p:nvSpPr>
          <p:cNvPr id="71" name="Google Shape;71;p15"/>
          <p:cNvSpPr txBox="1">
            <a:spLocks noGrp="1"/>
          </p:cNvSpPr>
          <p:nvPr>
            <p:ph type="subTitle" idx="1"/>
          </p:nvPr>
        </p:nvSpPr>
        <p:spPr>
          <a:xfrm>
            <a:off x="311700" y="2182100"/>
            <a:ext cx="8725399" cy="3584700"/>
          </a:xfrm>
          <a:prstGeom prst="rect">
            <a:avLst/>
          </a:prstGeom>
        </p:spPr>
        <p:txBody>
          <a:bodyPr spcFirstLastPara="1" vert="horz" wrap="square" lIns="91425" tIns="91425" rIns="91425" bIns="91425" rtlCol="0" anchor="t" anchorCtr="0">
            <a:noAutofit/>
          </a:bodyPr>
          <a:lstStyle/>
          <a:p>
            <a:pPr marL="457200" algn="ctr">
              <a:spcBef>
                <a:spcPts val="0"/>
              </a:spcBef>
            </a:pPr>
            <a:endParaRPr lang="en" sz="2000" b="1" i="1" dirty="0"/>
          </a:p>
          <a:p>
            <a:pPr marL="457200">
              <a:spcBef>
                <a:spcPts val="0"/>
              </a:spcBef>
            </a:pPr>
            <a:r>
              <a:rPr lang="en" sz="2000" b="1" i="1"/>
              <a:t>I</a:t>
            </a:r>
            <a:r>
              <a:rPr lang="en" sz="2000" i="1"/>
              <a:t>f you need to speak with a housing counselor, call</a:t>
            </a:r>
            <a:r>
              <a:rPr lang="en" sz="2000" b="1" i="1"/>
              <a:t> </a:t>
            </a:r>
            <a:r>
              <a:rPr lang="en" sz="2000" b="1"/>
              <a:t>229-317-4745</a:t>
            </a:r>
            <a:r>
              <a:rPr lang="en" sz="2000" b="1" i="1" dirty="0"/>
              <a:t>:</a:t>
            </a:r>
          </a:p>
          <a:p>
            <a:pPr marL="457200" algn="ctr">
              <a:spcBef>
                <a:spcPts val="0"/>
              </a:spcBef>
            </a:pPr>
            <a:endParaRPr lang="en" sz="2000" b="1" i="1" dirty="0"/>
          </a:p>
          <a:p>
            <a:pPr marL="457200">
              <a:spcBef>
                <a:spcPts val="0"/>
              </a:spcBef>
            </a:pPr>
            <a:r>
              <a:rPr lang="en" sz="2000" i="1"/>
              <a:t>Patricia Fletcher-Edwards</a:t>
            </a:r>
            <a:endParaRPr lang="en-US" sz="2000" i="1"/>
          </a:p>
          <a:p>
            <a:pPr marL="457200">
              <a:spcBef>
                <a:spcPts val="0"/>
              </a:spcBef>
            </a:pPr>
            <a:endParaRPr lang="en" sz="1400" dirty="0"/>
          </a:p>
          <a:p>
            <a:pPr marL="457200">
              <a:spcBef>
                <a:spcPts val="0"/>
              </a:spcBef>
            </a:pPr>
            <a:r>
              <a:rPr lang="en" sz="1400"/>
              <a:t>HUD Certified Housing Counselor</a:t>
            </a:r>
            <a:endParaRPr sz="1400"/>
          </a:p>
          <a:p>
            <a:pPr marL="457200">
              <a:spcBef>
                <a:spcPts val="0"/>
              </a:spcBef>
            </a:pPr>
            <a:r>
              <a:rPr lang="en" sz="1400"/>
              <a:t>Certified Financial Capabilies Coach</a:t>
            </a:r>
            <a:endParaRPr sz="1400"/>
          </a:p>
          <a:p>
            <a:pPr marL="457200">
              <a:spcBef>
                <a:spcPts val="0"/>
              </a:spcBef>
            </a:pPr>
            <a:r>
              <a:rPr lang="en" sz="1400"/>
              <a:t>Certified Credit Coach</a:t>
            </a:r>
            <a:endParaRPr sz="1400"/>
          </a:p>
          <a:p>
            <a:pPr marL="457200">
              <a:spcBef>
                <a:spcPts val="0"/>
              </a:spcBef>
            </a:pPr>
            <a:endParaRPr sz="2000" dirty="0"/>
          </a:p>
          <a:p>
            <a:pPr marL="457200">
              <a:spcBef>
                <a:spcPts val="0"/>
              </a:spcBef>
            </a:pPr>
            <a:r>
              <a:rPr lang="en" sz="2000" b="1"/>
              <a:t>Email contact:  BestLifeSkills@gmail.com</a:t>
            </a:r>
            <a:endParaRPr sz="2000" b="1"/>
          </a:p>
          <a:p>
            <a:pPr marL="457200" algn="ctr">
              <a:spcBef>
                <a:spcPts val="0"/>
              </a:spcBef>
            </a:pPr>
            <a:endParaRPr sz="2000" b="1"/>
          </a:p>
          <a:p>
            <a:pPr algn="ctr">
              <a:spcBef>
                <a:spcPts val="0"/>
              </a:spcBef>
            </a:pPr>
            <a:endParaRPr b="1"/>
          </a:p>
          <a:p>
            <a:pPr marL="457200" algn="ctr">
              <a:spcBef>
                <a:spcPts val="0"/>
              </a:spcBef>
            </a:pPr>
            <a:endParaRPr b="1"/>
          </a:p>
        </p:txBody>
      </p:sp>
      <p:pic>
        <p:nvPicPr>
          <p:cNvPr id="72" name="Google Shape;72;p15"/>
          <p:cNvPicPr preferRelativeResize="0"/>
          <p:nvPr/>
        </p:nvPicPr>
        <p:blipFill>
          <a:blip r:embed="rId3">
            <a:alphaModFix/>
          </a:blip>
          <a:stretch>
            <a:fillRect/>
          </a:stretch>
        </p:blipFill>
        <p:spPr>
          <a:xfrm>
            <a:off x="7516950" y="4831200"/>
            <a:ext cx="1143000" cy="935750"/>
          </a:xfrm>
          <a:prstGeom prst="rect">
            <a:avLst/>
          </a:prstGeom>
          <a:noFill/>
          <a:ln>
            <a:noFill/>
          </a:ln>
        </p:spPr>
      </p:pic>
      <p:pic>
        <p:nvPicPr>
          <p:cNvPr id="73" name="Google Shape;73;p15"/>
          <p:cNvPicPr preferRelativeResize="0"/>
          <p:nvPr/>
        </p:nvPicPr>
        <p:blipFill>
          <a:blip r:embed="rId4">
            <a:alphaModFix/>
          </a:blip>
          <a:stretch>
            <a:fillRect/>
          </a:stretch>
        </p:blipFill>
        <p:spPr>
          <a:xfrm>
            <a:off x="1" y="-472730"/>
            <a:ext cx="2922234" cy="26548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CAC0F2-0ACF-49EB-81D1-0D2D7CDCBC58}"/>
              </a:ext>
            </a:extLst>
          </p:cNvPr>
          <p:cNvSpPr>
            <a:spLocks noGrp="1"/>
          </p:cNvSpPr>
          <p:nvPr>
            <p:ph idx="1"/>
          </p:nvPr>
        </p:nvSpPr>
        <p:spPr>
          <a:xfrm>
            <a:off x="219075" y="2481939"/>
            <a:ext cx="8705850" cy="3719294"/>
          </a:xfrm>
        </p:spPr>
        <p:txBody>
          <a:bodyPr vert="horz" lIns="91440" tIns="45720" rIns="91440" bIns="45720" rtlCol="0" anchor="t">
            <a:normAutofit fontScale="40000" lnSpcReduction="20000"/>
          </a:bodyPr>
          <a:lstStyle/>
          <a:p>
            <a:pPr>
              <a:lnSpc>
                <a:spcPct val="100000"/>
              </a:lnSpc>
              <a:buSzPct val="100000"/>
              <a:buFont typeface="Wingdings" panose="05000000000000000000" pitchFamily="2" charset="2"/>
              <a:buChar char="Ø"/>
            </a:pPr>
            <a:r>
              <a:rPr lang="en-US" sz="3800" cap="none" dirty="0">
                <a:latin typeface="Tahoma" panose="020B0604030504040204" pitchFamily="34" charset="0"/>
                <a:ea typeface="Tahoma" panose="020B0604030504040204" pitchFamily="34" charset="0"/>
                <a:cs typeface="Tahoma" panose="020B0604030504040204" pitchFamily="34" charset="0"/>
              </a:rPr>
              <a:t>All oral and written comments must be received by </a:t>
            </a:r>
            <a:r>
              <a:rPr lang="en-US" sz="3800" b="1" cap="none" dirty="0" err="1">
                <a:latin typeface="Tahoma" panose="020B0604030504040204" pitchFamily="34" charset="0"/>
                <a:ea typeface="Tahoma" panose="020B0604030504040204" pitchFamily="34" charset="0"/>
                <a:cs typeface="Tahoma" panose="020B0604030504040204" pitchFamily="34" charset="0"/>
              </a:rPr>
              <a:t>by</a:t>
            </a:r>
            <a:r>
              <a:rPr lang="en-US" sz="3800" b="1" cap="none" dirty="0">
                <a:latin typeface="Tahoma" panose="020B0604030504040204" pitchFamily="34" charset="0"/>
                <a:ea typeface="Tahoma" panose="020B0604030504040204" pitchFamily="34" charset="0"/>
                <a:cs typeface="Tahoma" panose="020B0604030504040204" pitchFamily="34" charset="0"/>
              </a:rPr>
              <a:t> 12:00 P.M. on Monday, June 8, 2020.</a:t>
            </a:r>
            <a:br>
              <a:rPr lang="en-US" sz="4600" b="1" cap="none" dirty="0">
                <a:latin typeface="Tahoma" panose="020B0604030504040204" pitchFamily="34" charset="0"/>
                <a:ea typeface="Tahoma" panose="020B0604030504040204" pitchFamily="34" charset="0"/>
                <a:cs typeface="Tahoma" panose="020B0604030504040204" pitchFamily="34" charset="0"/>
              </a:rPr>
            </a:br>
            <a:endParaRPr lang="en-US" sz="4600" b="1" cap="none" dirty="0">
              <a:latin typeface="Tahoma" panose="020B0604030504040204" pitchFamily="34" charset="0"/>
              <a:ea typeface="Tahoma" panose="020B0604030504040204" pitchFamily="34" charset="0"/>
              <a:cs typeface="Tahoma" panose="020B0604030504040204" pitchFamily="34" charset="0"/>
            </a:endParaRPr>
          </a:p>
          <a:p>
            <a:pPr>
              <a:lnSpc>
                <a:spcPct val="100000"/>
              </a:lnSpc>
              <a:buSzPct val="100000"/>
              <a:buFont typeface="Wingdings" panose="05000000000000000000" pitchFamily="2" charset="2"/>
              <a:buChar char="Ø"/>
            </a:pPr>
            <a:r>
              <a:rPr lang="en-US" sz="3800" b="1" cap="none" dirty="0">
                <a:latin typeface="Tahoma" panose="020B0604030504040204" pitchFamily="34" charset="0"/>
                <a:ea typeface="Tahoma" panose="020B0604030504040204" pitchFamily="34" charset="0"/>
                <a:cs typeface="Tahoma" panose="020B0604030504040204" pitchFamily="34" charset="0"/>
              </a:rPr>
              <a:t>Email</a:t>
            </a:r>
            <a:r>
              <a:rPr lang="en-US" sz="3800" cap="none" dirty="0">
                <a:latin typeface="Tahoma" panose="020B0604030504040204" pitchFamily="34" charset="0"/>
                <a:ea typeface="Tahoma" panose="020B0604030504040204" pitchFamily="34" charset="0"/>
                <a:cs typeface="Tahoma" panose="020B0604030504040204" pitchFamily="34" charset="0"/>
              </a:rPr>
              <a:t> comments to </a:t>
            </a:r>
            <a:r>
              <a:rPr lang="en-US" sz="3800" b="1" u="sng" cap="none" dirty="0">
                <a:solidFill>
                  <a:schemeClr val="accent1"/>
                </a:solidFill>
                <a:latin typeface="Tahoma" panose="020B0604030504040204" pitchFamily="34" charset="0"/>
                <a:ea typeface="Tahoma" panose="020B0604030504040204" pitchFamily="34" charset="0"/>
                <a:cs typeface="Tahoma" panose="020B0604030504040204" pitchFamily="34" charset="0"/>
              </a:rPr>
              <a:t>gimills@albanyga.gov</a:t>
            </a:r>
          </a:p>
          <a:p>
            <a:pPr marL="0" indent="0">
              <a:lnSpc>
                <a:spcPct val="100000"/>
              </a:lnSpc>
              <a:buSzPct val="100000"/>
              <a:buNone/>
            </a:pPr>
            <a:endParaRPr lang="en-US" sz="4600" u="sng" cap="none"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100000"/>
              </a:lnSpc>
              <a:buSzPct val="100000"/>
              <a:buFont typeface="Wingdings" panose="05000000000000000000" pitchFamily="2" charset="2"/>
              <a:buChar char="Ø"/>
            </a:pPr>
            <a:r>
              <a:rPr lang="en-US" sz="3800" b="1" cap="none" dirty="0">
                <a:latin typeface="Tahoma" panose="020B0604030504040204" pitchFamily="34" charset="0"/>
                <a:ea typeface="Tahoma" panose="020B0604030504040204" pitchFamily="34" charset="0"/>
                <a:cs typeface="Tahoma" panose="020B0604030504040204" pitchFamily="34" charset="0"/>
              </a:rPr>
              <a:t>Phone </a:t>
            </a:r>
            <a:r>
              <a:rPr lang="en-US" sz="3800" cap="none" dirty="0">
                <a:latin typeface="Tahoma" panose="020B0604030504040204" pitchFamily="34" charset="0"/>
                <a:ea typeface="Tahoma" panose="020B0604030504040204" pitchFamily="34" charset="0"/>
                <a:cs typeface="Tahoma" panose="020B0604030504040204" pitchFamily="34" charset="0"/>
              </a:rPr>
              <a:t>in comments to (229) 302-1251 </a:t>
            </a:r>
            <a:r>
              <a:rPr lang="en-US" sz="3300" cap="none" dirty="0">
                <a:latin typeface="Tahoma" panose="020B0604030504040204" pitchFamily="34" charset="0"/>
                <a:ea typeface="Tahoma" panose="020B0604030504040204" pitchFamily="34" charset="0"/>
                <a:cs typeface="Tahoma" panose="020B0604030504040204" pitchFamily="34" charset="0"/>
              </a:rPr>
              <a:t>(Between the hours of 9:00 a.m. and 4:00 p.m. Monday – Friday)</a:t>
            </a:r>
          </a:p>
          <a:p>
            <a:pPr>
              <a:lnSpc>
                <a:spcPct val="100000"/>
              </a:lnSpc>
              <a:buSzPct val="100000"/>
              <a:buFont typeface="Wingdings" panose="05000000000000000000" pitchFamily="2" charset="2"/>
              <a:buChar char="Ø"/>
            </a:pPr>
            <a:endParaRPr lang="en-US" sz="4600" b="1" cap="none" dirty="0">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buSzPct val="100000"/>
              <a:buFont typeface="Wingdings" panose="05000000000000000000" pitchFamily="2" charset="2"/>
              <a:buChar char="Ø"/>
              <a:tabLst>
                <a:tab pos="2225675" algn="l"/>
              </a:tabLst>
            </a:pPr>
            <a:r>
              <a:rPr lang="en-US" sz="3800" b="1" cap="none" dirty="0">
                <a:latin typeface="Tahoma" panose="020B0604030504040204" pitchFamily="34" charset="0"/>
                <a:ea typeface="Tahoma" panose="020B0604030504040204" pitchFamily="34" charset="0"/>
                <a:cs typeface="Tahoma" panose="020B0604030504040204" pitchFamily="34" charset="0"/>
              </a:rPr>
              <a:t>Mail </a:t>
            </a:r>
            <a:r>
              <a:rPr lang="en-US" sz="3800" cap="none" dirty="0">
                <a:latin typeface="Tahoma" panose="020B0604030504040204" pitchFamily="34" charset="0"/>
                <a:ea typeface="Tahoma" panose="020B0604030504040204" pitchFamily="34" charset="0"/>
                <a:cs typeface="Tahoma" panose="020B0604030504040204" pitchFamily="34" charset="0"/>
              </a:rPr>
              <a:t>comments to: 	</a:t>
            </a:r>
            <a:r>
              <a:rPr lang="en-US" sz="3500" cap="none" dirty="0">
                <a:latin typeface="Tahoma" panose="020B0604030504040204" pitchFamily="34" charset="0"/>
                <a:ea typeface="Tahoma" panose="020B0604030504040204" pitchFamily="34" charset="0"/>
                <a:cs typeface="Tahoma" panose="020B0604030504040204" pitchFamily="34" charset="0"/>
              </a:rPr>
              <a:t>City of Albany</a:t>
            </a:r>
          </a:p>
          <a:p>
            <a:pPr marL="0" indent="0">
              <a:lnSpc>
                <a:spcPct val="100000"/>
              </a:lnSpc>
              <a:spcBef>
                <a:spcPts val="0"/>
              </a:spcBef>
              <a:buSzPct val="100000"/>
              <a:buNone/>
              <a:tabLst>
                <a:tab pos="2225675" algn="l"/>
              </a:tabLst>
            </a:pPr>
            <a:r>
              <a:rPr lang="en-US" sz="3500" cap="none" dirty="0">
                <a:latin typeface="Tahoma" panose="020B0604030504040204" pitchFamily="34" charset="0"/>
                <a:ea typeface="Tahoma" panose="020B0604030504040204" pitchFamily="34" charset="0"/>
                <a:cs typeface="Tahoma" panose="020B0604030504040204" pitchFamily="34" charset="0"/>
              </a:rPr>
              <a:t>	Department of Community and Economic Development</a:t>
            </a:r>
          </a:p>
          <a:p>
            <a:pPr marL="0" indent="0">
              <a:lnSpc>
                <a:spcPct val="100000"/>
              </a:lnSpc>
              <a:spcBef>
                <a:spcPts val="0"/>
              </a:spcBef>
              <a:buNone/>
              <a:tabLst>
                <a:tab pos="2225675" algn="l"/>
              </a:tabLst>
            </a:pPr>
            <a:r>
              <a:rPr lang="en-US" sz="3500" cap="none" dirty="0">
                <a:latin typeface="Tahoma" panose="020B0604030504040204" pitchFamily="34" charset="0"/>
                <a:ea typeface="Tahoma" panose="020B0604030504040204" pitchFamily="34" charset="0"/>
                <a:cs typeface="Tahoma" panose="020B0604030504040204" pitchFamily="34" charset="0"/>
              </a:rPr>
              <a:t>   	230 South Jackson Street/Suite 315</a:t>
            </a:r>
          </a:p>
          <a:p>
            <a:pPr marL="0" indent="0">
              <a:lnSpc>
                <a:spcPct val="100000"/>
              </a:lnSpc>
              <a:spcBef>
                <a:spcPts val="0"/>
              </a:spcBef>
              <a:buNone/>
              <a:tabLst>
                <a:tab pos="2225675" algn="l"/>
              </a:tabLst>
            </a:pPr>
            <a:r>
              <a:rPr lang="en-US" sz="3500" cap="none" dirty="0">
                <a:latin typeface="Tahoma" panose="020B0604030504040204" pitchFamily="34" charset="0"/>
                <a:ea typeface="Tahoma" panose="020B0604030504040204" pitchFamily="34" charset="0"/>
                <a:cs typeface="Tahoma" panose="020B0604030504040204" pitchFamily="34" charset="0"/>
              </a:rPr>
              <a:t>   	Albany, Georgia 31701</a:t>
            </a:r>
          </a:p>
          <a:p>
            <a:pPr>
              <a:lnSpc>
                <a:spcPct val="100000"/>
              </a:lnSpc>
              <a:buSzPct val="100000"/>
              <a:buFont typeface="Wingdings" panose="05000000000000000000" pitchFamily="2" charset="2"/>
              <a:buChar char="Ø"/>
            </a:pPr>
            <a:endParaRPr lang="en-US" b="1" cap="none" dirty="0">
              <a:ea typeface="+mn-lt"/>
              <a:cs typeface="+mn-lt"/>
            </a:endParaRPr>
          </a:p>
          <a:p>
            <a:pPr>
              <a:lnSpc>
                <a:spcPct val="100000"/>
              </a:lnSpc>
              <a:buSzPct val="100000"/>
              <a:buFont typeface="Wingdings" panose="05000000000000000000" pitchFamily="2" charset="2"/>
              <a:buChar char="Ø"/>
            </a:pPr>
            <a:r>
              <a:rPr lang="en-US" sz="3800" cap="none" dirty="0">
                <a:latin typeface="Tahoma" panose="020B0604030504040204" pitchFamily="34" charset="0"/>
                <a:ea typeface="Tahoma" panose="020B0604030504040204" pitchFamily="34" charset="0"/>
                <a:cs typeface="Tahoma" panose="020B0604030504040204" pitchFamily="34" charset="0"/>
              </a:rPr>
              <a:t>You may access the </a:t>
            </a:r>
            <a:r>
              <a:rPr lang="en-US" sz="3800" b="1" cap="none" dirty="0">
                <a:latin typeface="Tahoma" panose="020B0604030504040204" pitchFamily="34" charset="0"/>
                <a:ea typeface="Tahoma" panose="020B0604030504040204" pitchFamily="34" charset="0"/>
                <a:cs typeface="Tahoma" panose="020B0604030504040204" pitchFamily="34" charset="0"/>
              </a:rPr>
              <a:t>FY 2020-2021 Annual Action Plan </a:t>
            </a:r>
            <a:r>
              <a:rPr lang="en-US" sz="3800" cap="none" dirty="0">
                <a:latin typeface="Tahoma" panose="020B0604030504040204" pitchFamily="34" charset="0"/>
                <a:ea typeface="Tahoma" panose="020B0604030504040204" pitchFamily="34" charset="0"/>
                <a:cs typeface="Tahoma" panose="020B0604030504040204" pitchFamily="34" charset="0"/>
              </a:rPr>
              <a:t>at the link below:      </a:t>
            </a:r>
          </a:p>
          <a:p>
            <a:pPr marL="0" indent="0">
              <a:lnSpc>
                <a:spcPct val="100000"/>
              </a:lnSpc>
              <a:buSzPct val="100000"/>
              <a:buNone/>
              <a:tabLst>
                <a:tab pos="233363" algn="l"/>
              </a:tabLst>
            </a:pPr>
            <a:r>
              <a:rPr lang="en-US" sz="3800" cap="none" dirty="0">
                <a:latin typeface="Tahoma" panose="020B0604030504040204" pitchFamily="34" charset="0"/>
                <a:ea typeface="Tahoma" panose="020B0604030504040204" pitchFamily="34" charset="0"/>
                <a:cs typeface="Tahoma" panose="020B0604030504040204" pitchFamily="34" charset="0"/>
              </a:rPr>
              <a:t> 	</a:t>
            </a:r>
            <a:r>
              <a:rPr lang="en-US" sz="3800" b="1" cap="none" dirty="0">
                <a:solidFill>
                  <a:schemeClr val="accent1"/>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https://www.albanyga.gov/home/showdocument?id=6840</a:t>
            </a:r>
            <a:endParaRPr lang="en-US" sz="3800" b="1" cap="none"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900" cap="none"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buNone/>
            </a:pPr>
            <a:endParaRPr lang="en-US" cap="none" dirty="0"/>
          </a:p>
        </p:txBody>
      </p:sp>
      <p:pic>
        <p:nvPicPr>
          <p:cNvPr id="3" name="Picture 3">
            <a:extLst>
              <a:ext uri="{FF2B5EF4-FFF2-40B4-BE49-F238E27FC236}">
                <a16:creationId xmlns:a16="http://schemas.microsoft.com/office/drawing/2014/main" id="{28B555FC-2E11-4203-9EC2-C51EB435E6F7}"/>
              </a:ext>
            </a:extLst>
          </p:cNvPr>
          <p:cNvPicPr>
            <a:picLocks noChangeAspect="1"/>
          </p:cNvPicPr>
          <p:nvPr/>
        </p:nvPicPr>
        <p:blipFill>
          <a:blip r:embed="rId3"/>
          <a:stretch>
            <a:fillRect/>
          </a:stretch>
        </p:blipFill>
        <p:spPr>
          <a:xfrm>
            <a:off x="3680793" y="1273314"/>
            <a:ext cx="1507273" cy="900611"/>
          </a:xfrm>
          <a:prstGeom prst="rect">
            <a:avLst/>
          </a:prstGeom>
        </p:spPr>
      </p:pic>
      <p:sp>
        <p:nvSpPr>
          <p:cNvPr id="4" name="Slide Number Placeholder 3">
            <a:extLst>
              <a:ext uri="{FF2B5EF4-FFF2-40B4-BE49-F238E27FC236}">
                <a16:creationId xmlns:a16="http://schemas.microsoft.com/office/drawing/2014/main" id="{42713E48-3C4B-4C60-ABC1-82576539BD4D}"/>
              </a:ext>
            </a:extLst>
          </p:cNvPr>
          <p:cNvSpPr>
            <a:spLocks noGrp="1"/>
          </p:cNvSpPr>
          <p:nvPr>
            <p:ph type="sldNum" sz="quarter" idx="12"/>
          </p:nvPr>
        </p:nvSpPr>
        <p:spPr>
          <a:xfrm>
            <a:off x="7922561" y="6153867"/>
            <a:ext cx="5731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B36FE-D9E0-4EF4-9BE1-77E7DC4578B8}"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TextBox 5">
            <a:extLst>
              <a:ext uri="{FF2B5EF4-FFF2-40B4-BE49-F238E27FC236}">
                <a16:creationId xmlns:a16="http://schemas.microsoft.com/office/drawing/2014/main" id="{8E0373C8-2DE3-4C8E-9B80-80715F95EB93}"/>
              </a:ext>
            </a:extLst>
          </p:cNvPr>
          <p:cNvSpPr txBox="1"/>
          <p:nvPr/>
        </p:nvSpPr>
        <p:spPr>
          <a:xfrm>
            <a:off x="0" y="403757"/>
            <a:ext cx="9144000" cy="646331"/>
          </a:xfrm>
          <a:prstGeom prst="rect">
            <a:avLst/>
          </a:prstGeom>
          <a:solidFill>
            <a:schemeClr val="bg1"/>
          </a:solid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CITIZEN COMMENTS</a:t>
            </a:r>
          </a:p>
        </p:txBody>
      </p:sp>
    </p:spTree>
    <p:extLst>
      <p:ext uri="{BB962C8B-B14F-4D97-AF65-F5344CB8AC3E}">
        <p14:creationId xmlns:p14="http://schemas.microsoft.com/office/powerpoint/2010/main" val="95325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1D0E15ED-AA9D-4B1C-B15F-C96DB3A950E0}"/>
              </a:ext>
            </a:extLst>
          </p:cNvPr>
          <p:cNvPicPr>
            <a:picLocks noGrp="1" noChangeAspect="1"/>
          </p:cNvPicPr>
          <p:nvPr>
            <p:ph idx="1"/>
          </p:nvPr>
        </p:nvPicPr>
        <p:blipFill>
          <a:blip r:embed="rId2"/>
          <a:stretch>
            <a:fillRect/>
          </a:stretch>
        </p:blipFill>
        <p:spPr>
          <a:xfrm>
            <a:off x="2759526" y="2486469"/>
            <a:ext cx="3624948" cy="2716330"/>
          </a:xfrm>
        </p:spPr>
      </p:pic>
      <p:sp>
        <p:nvSpPr>
          <p:cNvPr id="3" name="Slide Number Placeholder 2">
            <a:extLst>
              <a:ext uri="{FF2B5EF4-FFF2-40B4-BE49-F238E27FC236}">
                <a16:creationId xmlns:a16="http://schemas.microsoft.com/office/drawing/2014/main" id="{3C8889FC-C30C-4150-8BE0-1C910B48A71A}"/>
              </a:ext>
            </a:extLst>
          </p:cNvPr>
          <p:cNvSpPr>
            <a:spLocks noGrp="1"/>
          </p:cNvSpPr>
          <p:nvPr>
            <p:ph type="sldNum" sz="quarter" idx="12"/>
          </p:nvPr>
        </p:nvSpPr>
        <p:spPr>
          <a:xfrm>
            <a:off x="8001000" y="6056919"/>
            <a:ext cx="5731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B36FE-D9E0-4EF4-9BE1-77E7DC4578B8}"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BB5843B2-20EF-4D80-8D89-2677D52096E7}"/>
              </a:ext>
            </a:extLst>
          </p:cNvPr>
          <p:cNvSpPr txBox="1"/>
          <p:nvPr/>
        </p:nvSpPr>
        <p:spPr>
          <a:xfrm>
            <a:off x="0" y="934777"/>
            <a:ext cx="9144000" cy="646331"/>
          </a:xfrm>
          <a:prstGeom prst="rect">
            <a:avLst/>
          </a:prstGeom>
          <a:solidFill>
            <a:schemeClr val="bg1"/>
          </a:solidFill>
        </p:spPr>
        <p:txBody>
          <a:bodyPr wrap="square" rtlCol="0">
            <a:spAutoFit/>
          </a:bodyPr>
          <a:lstStyle/>
          <a:p>
            <a:pPr algn="ctr"/>
            <a:r>
              <a:rPr lang="en-US" sz="3600" b="1" dirty="0"/>
              <a:t>QUESTIONS/COMMENTS</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6780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92387" y="2463134"/>
            <a:ext cx="3959225" cy="26394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45B0422-6A65-4418-8551-E74E4EB3A3E9}"/>
              </a:ext>
            </a:extLst>
          </p:cNvPr>
          <p:cNvSpPr>
            <a:spLocks noGrp="1"/>
          </p:cNvSpPr>
          <p:nvPr>
            <p:ph type="sldNum" sz="quarter" idx="12"/>
          </p:nvPr>
        </p:nvSpPr>
        <p:spPr>
          <a:xfrm>
            <a:off x="7912403" y="6056919"/>
            <a:ext cx="57316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BB36FE-D9E0-4EF4-9BE1-77E7DC4578B8}" type="slidenum">
              <a:rPr kumimoji="0" lang="en-US" sz="1000" b="0" i="0" u="none" strike="noStrike" kern="1200" cap="none" spc="0" normalizeH="0" baseline="0" noProof="0" smtClean="0">
                <a:ln>
                  <a:noFill/>
                </a:ln>
                <a:solidFill>
                  <a:prstClr val="black"/>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A918FBBF-24E7-4254-8CE4-ADABF5B777EA}"/>
              </a:ext>
            </a:extLst>
          </p:cNvPr>
          <p:cNvSpPr txBox="1"/>
          <p:nvPr/>
        </p:nvSpPr>
        <p:spPr>
          <a:xfrm>
            <a:off x="0" y="885954"/>
            <a:ext cx="9144000" cy="646331"/>
          </a:xfrm>
          <a:prstGeom prst="rect">
            <a:avLst/>
          </a:prstGeom>
          <a:solidFill>
            <a:schemeClr val="bg1"/>
          </a:solidFill>
        </p:spPr>
        <p:txBody>
          <a:bodyPr wrap="square" rtlCol="0">
            <a:spAutoFit/>
          </a:bodyPr>
          <a:lstStyle/>
          <a:p>
            <a:pPr algn="ctr"/>
            <a:r>
              <a:rPr lang="en-US" sz="3600" b="1" dirty="0"/>
              <a:t>THANK YOU FOR YOUR FEEDBACK!</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027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C47DEF7-A456-4DB8-93E8-D74EDFE0365C}"/>
              </a:ext>
            </a:extLst>
          </p:cNvPr>
          <p:cNvSpPr>
            <a:spLocks noGrp="1"/>
          </p:cNvSpPr>
          <p:nvPr>
            <p:ph idx="1"/>
          </p:nvPr>
        </p:nvSpPr>
        <p:spPr>
          <a:xfrm>
            <a:off x="685331" y="1278998"/>
            <a:ext cx="7773339" cy="5141102"/>
          </a:xfrm>
        </p:spPr>
        <p:txBody>
          <a:bodyPr vert="horz" lIns="91440" tIns="45720" rIns="91440" bIns="45720" rtlCol="0" anchor="t">
            <a:normAutofit/>
          </a:bodyPr>
          <a:lstStyle/>
          <a:p>
            <a:pPr marL="0" indent="0">
              <a:lnSpc>
                <a:spcPct val="100000"/>
              </a:lnSpc>
              <a:buNone/>
            </a:pPr>
            <a:r>
              <a:rPr lang="en-US" dirty="0">
                <a:ea typeface="+mn-lt"/>
                <a:cs typeface="+mn-lt"/>
              </a:rPr>
              <a:t>                           </a:t>
            </a:r>
          </a:p>
        </p:txBody>
      </p:sp>
      <p:graphicFrame>
        <p:nvGraphicFramePr>
          <p:cNvPr id="3" name="Table 4">
            <a:extLst>
              <a:ext uri="{FF2B5EF4-FFF2-40B4-BE49-F238E27FC236}">
                <a16:creationId xmlns:a16="http://schemas.microsoft.com/office/drawing/2014/main" id="{6B8E3527-5504-42F0-A2ED-D975EC784505}"/>
              </a:ext>
            </a:extLst>
          </p:cNvPr>
          <p:cNvGraphicFramePr>
            <a:graphicFrameLocks noGrp="1"/>
          </p:cNvGraphicFramePr>
          <p:nvPr>
            <p:extLst>
              <p:ext uri="{D42A27DB-BD31-4B8C-83A1-F6EECF244321}">
                <p14:modId xmlns:p14="http://schemas.microsoft.com/office/powerpoint/2010/main" val="2457983814"/>
              </p:ext>
            </p:extLst>
          </p:nvPr>
        </p:nvGraphicFramePr>
        <p:xfrm>
          <a:off x="125976" y="1333500"/>
          <a:ext cx="8762999" cy="5074920"/>
        </p:xfrm>
        <a:graphic>
          <a:graphicData uri="http://schemas.openxmlformats.org/drawingml/2006/table">
            <a:tbl>
              <a:tblPr firstRow="1" bandRow="1">
                <a:tableStyleId>{93296810-A885-4BE3-A3E7-6D5BEEA58F35}</a:tableStyleId>
              </a:tblPr>
              <a:tblGrid>
                <a:gridCol w="2026674">
                  <a:extLst>
                    <a:ext uri="{9D8B030D-6E8A-4147-A177-3AD203B41FA5}">
                      <a16:colId xmlns:a16="http://schemas.microsoft.com/office/drawing/2014/main" val="814627600"/>
                    </a:ext>
                  </a:extLst>
                </a:gridCol>
                <a:gridCol w="1600200">
                  <a:extLst>
                    <a:ext uri="{9D8B030D-6E8A-4147-A177-3AD203B41FA5}">
                      <a16:colId xmlns:a16="http://schemas.microsoft.com/office/drawing/2014/main" val="1028218495"/>
                    </a:ext>
                  </a:extLst>
                </a:gridCol>
                <a:gridCol w="1524000">
                  <a:extLst>
                    <a:ext uri="{9D8B030D-6E8A-4147-A177-3AD203B41FA5}">
                      <a16:colId xmlns:a16="http://schemas.microsoft.com/office/drawing/2014/main" val="2901422057"/>
                    </a:ext>
                  </a:extLst>
                </a:gridCol>
                <a:gridCol w="3612125">
                  <a:extLst>
                    <a:ext uri="{9D8B030D-6E8A-4147-A177-3AD203B41FA5}">
                      <a16:colId xmlns:a16="http://schemas.microsoft.com/office/drawing/2014/main" val="681884851"/>
                    </a:ext>
                  </a:extLst>
                </a:gridCol>
              </a:tblGrid>
              <a:tr h="307377">
                <a:tc>
                  <a:txBody>
                    <a:bodyPr/>
                    <a:lstStyle/>
                    <a:p>
                      <a:pPr algn="ctr"/>
                      <a:r>
                        <a:rPr lang="en-US" sz="1600" dirty="0"/>
                        <a:t>PROPOSED ACTIVITY</a:t>
                      </a:r>
                    </a:p>
                  </a:txBody>
                  <a:tcPr/>
                </a:tc>
                <a:tc gridSpan="2">
                  <a:txBody>
                    <a:bodyPr/>
                    <a:lstStyle/>
                    <a:p>
                      <a:pPr algn="ctr"/>
                      <a:r>
                        <a:rPr lang="en-US" sz="1600" dirty="0"/>
                        <a:t>FISCAL YEAR</a:t>
                      </a:r>
                    </a:p>
                  </a:txBody>
                  <a:tcPr/>
                </a:tc>
                <a:tc hMerge="1">
                  <a:txBody>
                    <a:bodyPr/>
                    <a:lstStyle/>
                    <a:p>
                      <a:pPr algn="ctr"/>
                      <a:endParaRPr lang="en-US" dirty="0"/>
                    </a:p>
                  </a:txBody>
                  <a:tcPr/>
                </a:tc>
                <a:tc>
                  <a:txBody>
                    <a:bodyPr/>
                    <a:lstStyle/>
                    <a:p>
                      <a:pPr algn="ctr">
                        <a:spcBef>
                          <a:spcPts val="2000"/>
                        </a:spcBef>
                      </a:pPr>
                      <a:r>
                        <a:rPr lang="en-US" sz="1600" dirty="0"/>
                        <a:t>JUSTIFICATION   </a:t>
                      </a:r>
                      <a:r>
                        <a:rPr lang="en-US" dirty="0"/>
                        <a:t>                                             </a:t>
                      </a:r>
                    </a:p>
                  </a:txBody>
                  <a:tcPr/>
                </a:tc>
                <a:extLst>
                  <a:ext uri="{0D108BD9-81ED-4DB2-BD59-A6C34878D82A}">
                    <a16:rowId xmlns:a16="http://schemas.microsoft.com/office/drawing/2014/main" val="927779472"/>
                  </a:ext>
                </a:extLst>
              </a:tr>
              <a:tr h="350520">
                <a:tc>
                  <a:txBody>
                    <a:bodyPr/>
                    <a:lstStyle/>
                    <a:p>
                      <a:pPr>
                        <a:spcAft>
                          <a:spcPts val="1500"/>
                        </a:spcAft>
                      </a:pPr>
                      <a:br>
                        <a:rPr lang="en-US" sz="1450" dirty="0"/>
                      </a:br>
                      <a:r>
                        <a:rPr lang="en-US" sz="1450" dirty="0"/>
                        <a:t>Demolition</a:t>
                      </a:r>
                      <a:endParaRPr lang="en-US" sz="14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pPr algn="ctr"/>
                      <a:r>
                        <a:rPr lang="en-US" sz="1350" dirty="0"/>
                        <a:t>FY 2018-2019</a:t>
                      </a:r>
                      <a:br>
                        <a:rPr lang="en-US" sz="1350" dirty="0"/>
                      </a:br>
                      <a:r>
                        <a:rPr lang="en-US" sz="1350" dirty="0"/>
                        <a:t>$15,000</a:t>
                      </a:r>
                      <a:endParaRPr lang="en-US" sz="13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pPr algn="ctr"/>
                      <a:r>
                        <a:rPr lang="en-US" sz="1350" dirty="0"/>
                        <a:t>FY 2018-2019</a:t>
                      </a:r>
                      <a:br>
                        <a:rPr lang="en-US" sz="1350" dirty="0"/>
                      </a:br>
                      <a:r>
                        <a:rPr lang="en-US" sz="1350" dirty="0"/>
                        <a:t>$0</a:t>
                      </a:r>
                      <a:endParaRPr lang="en-US" sz="13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br>
                        <a:rPr lang="en-US" sz="1450" dirty="0"/>
                      </a:br>
                      <a:r>
                        <a:rPr lang="en-US" sz="1450" dirty="0"/>
                        <a:t>Demolitions delayed</a:t>
                      </a:r>
                      <a:endParaRPr lang="en-US" sz="14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extLst>
                  <a:ext uri="{0D108BD9-81ED-4DB2-BD59-A6C34878D82A}">
                    <a16:rowId xmlns:a16="http://schemas.microsoft.com/office/drawing/2014/main" val="4065676542"/>
                  </a:ext>
                </a:extLst>
              </a:tr>
              <a:tr h="462056">
                <a:tc>
                  <a:txBody>
                    <a:bodyPr/>
                    <a:lstStyle/>
                    <a:p>
                      <a:br>
                        <a:rPr lang="en-US" sz="1450" dirty="0"/>
                      </a:br>
                      <a:r>
                        <a:rPr lang="en-US" sz="1450" dirty="0"/>
                        <a:t>Commercial Facade</a:t>
                      </a:r>
                    </a:p>
                  </a:txBody>
                  <a:tcPr>
                    <a:solidFill>
                      <a:schemeClr val="accent6">
                        <a:lumMod val="20000"/>
                        <a:lumOff val="80000"/>
                      </a:schemeClr>
                    </a:solidFill>
                  </a:tcPr>
                </a:tc>
                <a:tc>
                  <a:txBody>
                    <a:bodyPr/>
                    <a:lstStyle/>
                    <a:p>
                      <a:pPr algn="ctr"/>
                      <a:r>
                        <a:rPr lang="en-US" sz="1350" dirty="0"/>
                        <a:t>FY 2018-2019</a:t>
                      </a:r>
                      <a:br>
                        <a:rPr lang="en-US" sz="1350" dirty="0"/>
                      </a:br>
                      <a:r>
                        <a:rPr lang="en-US" sz="1350" dirty="0"/>
                        <a:t>$15,000</a:t>
                      </a:r>
                    </a:p>
                  </a:txBody>
                  <a:tcPr>
                    <a:solidFill>
                      <a:schemeClr val="accent6">
                        <a:lumMod val="20000"/>
                        <a:lumOff val="80000"/>
                      </a:schemeClr>
                    </a:solidFill>
                  </a:tcPr>
                </a:tc>
                <a:tc>
                  <a:txBody>
                    <a:bodyPr/>
                    <a:lstStyle/>
                    <a:p>
                      <a:pPr algn="ctr"/>
                      <a:r>
                        <a:rPr lang="en-US" sz="1350" dirty="0"/>
                        <a:t>FY 2018-2019</a:t>
                      </a:r>
                      <a:br>
                        <a:rPr lang="en-US" sz="1350" dirty="0"/>
                      </a:br>
                      <a:r>
                        <a:rPr lang="en-US" sz="1350" dirty="0"/>
                        <a:t>$0</a:t>
                      </a:r>
                    </a:p>
                  </a:txBody>
                  <a:tcPr>
                    <a:solidFill>
                      <a:schemeClr val="accent6">
                        <a:lumMod val="20000"/>
                        <a:lumOff val="80000"/>
                      </a:schemeClr>
                    </a:solidFill>
                  </a:tcPr>
                </a:tc>
                <a:tc>
                  <a:txBody>
                    <a:bodyPr/>
                    <a:lstStyle/>
                    <a:p>
                      <a:br>
                        <a:rPr lang="en-US" sz="1450" dirty="0"/>
                      </a:br>
                      <a:r>
                        <a:rPr lang="en-US" sz="1450" dirty="0"/>
                        <a:t>No applications received</a:t>
                      </a:r>
                    </a:p>
                  </a:txBody>
                  <a:tcPr>
                    <a:solidFill>
                      <a:schemeClr val="accent6">
                        <a:lumMod val="20000"/>
                        <a:lumOff val="80000"/>
                      </a:schemeClr>
                    </a:solidFill>
                  </a:tcPr>
                </a:tc>
                <a:extLst>
                  <a:ext uri="{0D108BD9-81ED-4DB2-BD59-A6C34878D82A}">
                    <a16:rowId xmlns:a16="http://schemas.microsoft.com/office/drawing/2014/main" val="2913274495"/>
                  </a:ext>
                </a:extLst>
              </a:tr>
              <a:tr h="487680">
                <a:tc>
                  <a:txBody>
                    <a:bodyPr/>
                    <a:lstStyle/>
                    <a:p>
                      <a:br>
                        <a:rPr lang="en-US" sz="1450" dirty="0"/>
                      </a:br>
                      <a:r>
                        <a:rPr lang="en-US" sz="1450" dirty="0"/>
                        <a:t>Rehab Multifamily Units</a:t>
                      </a:r>
                    </a:p>
                  </a:txBody>
                  <a:tcPr>
                    <a:solidFill>
                      <a:schemeClr val="accent6">
                        <a:lumMod val="40000"/>
                        <a:lumOff val="60000"/>
                      </a:schemeClr>
                    </a:solidFill>
                  </a:tcPr>
                </a:tc>
                <a:tc>
                  <a:txBody>
                    <a:bodyPr/>
                    <a:lstStyle/>
                    <a:p>
                      <a:pPr algn="ctr"/>
                      <a:r>
                        <a:rPr lang="en-US" sz="1350" dirty="0"/>
                        <a:t>FY 2018-2019</a:t>
                      </a:r>
                      <a:br>
                        <a:rPr lang="en-US" sz="1350" dirty="0"/>
                      </a:br>
                      <a:r>
                        <a:rPr lang="en-US" sz="1350" dirty="0"/>
                        <a:t>$133,497</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$12,988</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Rental revenues were utilized</a:t>
                      </a:r>
                    </a:p>
                  </a:txBody>
                  <a:tcPr>
                    <a:solidFill>
                      <a:schemeClr val="accent6">
                        <a:lumMod val="40000"/>
                        <a:lumOff val="60000"/>
                      </a:schemeClr>
                    </a:solidFill>
                  </a:tcPr>
                </a:tc>
                <a:extLst>
                  <a:ext uri="{0D108BD9-81ED-4DB2-BD59-A6C34878D82A}">
                    <a16:rowId xmlns:a16="http://schemas.microsoft.com/office/drawing/2014/main" val="4111834403"/>
                  </a:ext>
                </a:extLst>
              </a:tr>
              <a:tr h="498064">
                <a:tc>
                  <a:txBody>
                    <a:bodyPr/>
                    <a:lstStyle/>
                    <a:p>
                      <a:br>
                        <a:rPr lang="en-US" sz="1450" dirty="0"/>
                      </a:br>
                      <a:r>
                        <a:rPr lang="en-US" sz="1450" dirty="0"/>
                        <a:t>Section 3 Job Training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t>FY 2018-2019</a:t>
                      </a:r>
                      <a:br>
                        <a:rPr lang="en-US" sz="1350" dirty="0"/>
                      </a:br>
                      <a:r>
                        <a:rPr lang="en-US" sz="1350" dirty="0"/>
                        <a:t>$22,500</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dirty="0"/>
                        <a:t>FY 2019-2020</a:t>
                      </a:r>
                      <a:br>
                        <a:rPr lang="en-US" sz="1350" dirty="0"/>
                      </a:br>
                      <a:r>
                        <a:rPr lang="en-US" sz="1350" dirty="0"/>
                        <a:t>$5,627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Funding was not expended by a subrecipient</a:t>
                      </a:r>
                    </a:p>
                  </a:txBody>
                  <a:tcPr>
                    <a:solidFill>
                      <a:schemeClr val="accent6">
                        <a:lumMod val="20000"/>
                        <a:lumOff val="80000"/>
                      </a:schemeClr>
                    </a:solidFill>
                  </a:tcPr>
                </a:tc>
                <a:extLst>
                  <a:ext uri="{0D108BD9-81ED-4DB2-BD59-A6C34878D82A}">
                    <a16:rowId xmlns:a16="http://schemas.microsoft.com/office/drawing/2014/main" val="791079535"/>
                  </a:ext>
                </a:extLst>
              </a:tr>
              <a:tr h="492536">
                <a:tc>
                  <a:txBody>
                    <a:bodyPr/>
                    <a:lstStyle/>
                    <a:p>
                      <a:br>
                        <a:rPr lang="en-US" sz="1450" dirty="0"/>
                      </a:br>
                      <a:r>
                        <a:rPr lang="en-US" sz="1450" dirty="0"/>
                        <a:t>Commercial Facade</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$0</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$2,000</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One potential applicant</a:t>
                      </a:r>
                    </a:p>
                  </a:txBody>
                  <a:tcPr>
                    <a:solidFill>
                      <a:schemeClr val="accent6">
                        <a:lumMod val="40000"/>
                        <a:lumOff val="60000"/>
                      </a:schemeClr>
                    </a:solidFill>
                  </a:tcPr>
                </a:tc>
                <a:extLst>
                  <a:ext uri="{0D108BD9-81ED-4DB2-BD59-A6C34878D82A}">
                    <a16:rowId xmlns:a16="http://schemas.microsoft.com/office/drawing/2014/main" val="1768855986"/>
                  </a:ext>
                </a:extLst>
              </a:tr>
              <a:tr h="457200">
                <a:tc>
                  <a:txBody>
                    <a:bodyPr/>
                    <a:lstStyle/>
                    <a:p>
                      <a:br>
                        <a:rPr lang="en-US" sz="1450" dirty="0"/>
                      </a:br>
                      <a:r>
                        <a:rPr lang="en-US" sz="1450" dirty="0"/>
                        <a:t>Flood Mitigation</a:t>
                      </a:r>
                    </a:p>
                  </a:txBody>
                  <a:tcPr>
                    <a:solidFill>
                      <a:schemeClr val="accent6">
                        <a:lumMod val="20000"/>
                        <a:lumOff val="80000"/>
                      </a:schemeClr>
                    </a:solidFill>
                  </a:tcPr>
                </a:tc>
                <a:tc>
                  <a:txBody>
                    <a:bodyPr/>
                    <a:lstStyle/>
                    <a:p>
                      <a:pPr algn="ctr"/>
                      <a:r>
                        <a:rPr lang="en-US" sz="1350" dirty="0"/>
                        <a:t>FY 2019-2020</a:t>
                      </a:r>
                      <a:br>
                        <a:rPr lang="en-US" sz="1350" dirty="0"/>
                      </a:br>
                      <a:r>
                        <a:rPr lang="en-US" sz="1350" dirty="0"/>
                        <a:t>$0</a:t>
                      </a:r>
                    </a:p>
                  </a:txBody>
                  <a:tcPr>
                    <a:solidFill>
                      <a:schemeClr val="accent6">
                        <a:lumMod val="20000"/>
                        <a:lumOff val="80000"/>
                      </a:schemeClr>
                    </a:solidFill>
                  </a:tcPr>
                </a:tc>
                <a:tc>
                  <a:txBody>
                    <a:bodyPr/>
                    <a:lstStyle/>
                    <a:p>
                      <a:pPr algn="ctr"/>
                      <a:r>
                        <a:rPr lang="en-US" sz="1350" dirty="0"/>
                        <a:t>FY 2019-2020</a:t>
                      </a:r>
                      <a:br>
                        <a:rPr lang="en-US" sz="1350" dirty="0"/>
                      </a:br>
                      <a:r>
                        <a:rPr lang="en-US" sz="1350" dirty="0"/>
                        <a:t>$10,000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Two homes will receive mitigation assistance</a:t>
                      </a:r>
                    </a:p>
                  </a:txBody>
                  <a:tcPr>
                    <a:solidFill>
                      <a:schemeClr val="accent6">
                        <a:lumMod val="20000"/>
                        <a:lumOff val="80000"/>
                      </a:schemeClr>
                    </a:solidFill>
                  </a:tcPr>
                </a:tc>
                <a:extLst>
                  <a:ext uri="{0D108BD9-81ED-4DB2-BD59-A6C34878D82A}">
                    <a16:rowId xmlns:a16="http://schemas.microsoft.com/office/drawing/2014/main" val="3559200815"/>
                  </a:ext>
                </a:extLst>
              </a:tr>
              <a:tr h="457200">
                <a:tc>
                  <a:txBody>
                    <a:bodyPr/>
                    <a:lstStyle/>
                    <a:p>
                      <a:br>
                        <a:rPr lang="en-US" sz="1450" dirty="0"/>
                      </a:br>
                      <a:r>
                        <a:rPr lang="en-US" sz="1450" dirty="0"/>
                        <a:t>Commercial Rehab </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$25,000</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$0</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Funding decreases required reprogramming</a:t>
                      </a:r>
                    </a:p>
                  </a:txBody>
                  <a:tcPr>
                    <a:solidFill>
                      <a:schemeClr val="accent6">
                        <a:lumMod val="40000"/>
                        <a:lumOff val="60000"/>
                      </a:schemeClr>
                    </a:solidFill>
                  </a:tcPr>
                </a:tc>
                <a:extLst>
                  <a:ext uri="{0D108BD9-81ED-4DB2-BD59-A6C34878D82A}">
                    <a16:rowId xmlns:a16="http://schemas.microsoft.com/office/drawing/2014/main" val="3294118355"/>
                  </a:ext>
                </a:extLst>
              </a:tr>
              <a:tr h="685800">
                <a:tc>
                  <a:txBody>
                    <a:bodyPr/>
                    <a:lstStyle/>
                    <a:p>
                      <a:br>
                        <a:rPr lang="en-US" sz="1450" b="1" dirty="0"/>
                      </a:br>
                      <a:r>
                        <a:rPr lang="en-US" sz="1450" b="1" dirty="0"/>
                        <a:t>CARES Act Funding</a:t>
                      </a:r>
                    </a:p>
                  </a:txBody>
                  <a:tcPr>
                    <a:solidFill>
                      <a:schemeClr val="accent6">
                        <a:lumMod val="20000"/>
                        <a:lumOff val="80000"/>
                      </a:schemeClr>
                    </a:solidFill>
                  </a:tcPr>
                </a:tc>
                <a:tc>
                  <a:txBody>
                    <a:bodyPr/>
                    <a:lstStyle/>
                    <a:p>
                      <a:pPr algn="ctr"/>
                      <a:r>
                        <a:rPr lang="en-US" sz="1350" b="1" dirty="0"/>
                        <a:t>FY 2019-2020</a:t>
                      </a:r>
                      <a:br>
                        <a:rPr lang="en-US" sz="1350" b="1" dirty="0"/>
                      </a:br>
                      <a:r>
                        <a:rPr lang="en-US" sz="1350" b="1" dirty="0"/>
                        <a:t>$0</a:t>
                      </a:r>
                    </a:p>
                  </a:txBody>
                  <a:tcPr>
                    <a:solidFill>
                      <a:schemeClr val="accent6">
                        <a:lumMod val="20000"/>
                        <a:lumOff val="80000"/>
                      </a:schemeClr>
                    </a:solidFill>
                  </a:tcPr>
                </a:tc>
                <a:tc>
                  <a:txBody>
                    <a:bodyPr/>
                    <a:lstStyle/>
                    <a:p>
                      <a:pPr algn="ctr"/>
                      <a:r>
                        <a:rPr lang="en-US" sz="1350" b="1" dirty="0"/>
                        <a:t>FY 2019-2020</a:t>
                      </a:r>
                      <a:br>
                        <a:rPr lang="en-US" sz="1350" b="1" dirty="0"/>
                      </a:br>
                      <a:r>
                        <a:rPr lang="en-US" sz="1350" b="1" dirty="0"/>
                        <a:t>$523,987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b="1" dirty="0"/>
                        <a:t>Special funding to assist with emergencies and priorities of COVID-19 impacted, low-and moderate-income persons and businesses</a:t>
                      </a:r>
                    </a:p>
                  </a:txBody>
                  <a:tcPr>
                    <a:solidFill>
                      <a:schemeClr val="accent6">
                        <a:lumMod val="20000"/>
                        <a:lumOff val="80000"/>
                      </a:schemeClr>
                    </a:solidFill>
                  </a:tcPr>
                </a:tc>
                <a:extLst>
                  <a:ext uri="{0D108BD9-81ED-4DB2-BD59-A6C34878D82A}">
                    <a16:rowId xmlns:a16="http://schemas.microsoft.com/office/drawing/2014/main" val="3921942169"/>
                  </a:ext>
                </a:extLst>
              </a:tr>
            </a:tbl>
          </a:graphicData>
        </a:graphic>
      </p:graphicFrame>
      <p:sp>
        <p:nvSpPr>
          <p:cNvPr id="2" name="Slide Number Placeholder 1">
            <a:extLst>
              <a:ext uri="{FF2B5EF4-FFF2-40B4-BE49-F238E27FC236}">
                <a16:creationId xmlns:a16="http://schemas.microsoft.com/office/drawing/2014/main" id="{35AEF42E-3EFD-4EEF-8E0B-99EF7D3C8291}"/>
              </a:ext>
            </a:extLst>
          </p:cNvPr>
          <p:cNvSpPr>
            <a:spLocks noGrp="1"/>
          </p:cNvSpPr>
          <p:nvPr>
            <p:ph type="sldNum" sz="quarter" idx="12"/>
          </p:nvPr>
        </p:nvSpPr>
        <p:spPr>
          <a:xfrm>
            <a:off x="8172088" y="6384241"/>
            <a:ext cx="573161" cy="365125"/>
          </a:xfrm>
        </p:spPr>
        <p:txBody>
          <a:bodyPr/>
          <a:lstStyle/>
          <a:p>
            <a:fld id="{CEBB36FE-D9E0-4EF4-9BE1-77E7DC4578B8}" type="slidenum">
              <a:rPr lang="en-US" smtClean="0"/>
              <a:pPr/>
              <a:t>3</a:t>
            </a:fld>
            <a:endParaRPr lang="en-US" dirty="0"/>
          </a:p>
        </p:txBody>
      </p:sp>
      <p:sp>
        <p:nvSpPr>
          <p:cNvPr id="6" name="TextBox 5">
            <a:extLst>
              <a:ext uri="{FF2B5EF4-FFF2-40B4-BE49-F238E27FC236}">
                <a16:creationId xmlns:a16="http://schemas.microsoft.com/office/drawing/2014/main" id="{E412BB92-6743-4843-9944-E3C6624EDD1F}"/>
              </a:ext>
            </a:extLst>
          </p:cNvPr>
          <p:cNvSpPr txBox="1"/>
          <p:nvPr/>
        </p:nvSpPr>
        <p:spPr>
          <a:xfrm>
            <a:off x="0" y="202305"/>
            <a:ext cx="9144000" cy="830997"/>
          </a:xfrm>
          <a:prstGeom prst="rect">
            <a:avLst/>
          </a:prstGeom>
          <a:solidFill>
            <a:schemeClr val="bg1"/>
          </a:solidFill>
        </p:spPr>
        <p:txBody>
          <a:bodyPr wrap="square" rtlCol="0">
            <a:spAutoFit/>
          </a:bodyPr>
          <a:lstStyle/>
          <a:p>
            <a:pPr algn="ctr"/>
            <a:r>
              <a:rPr lang="en-US" sz="2400" b="1" dirty="0"/>
              <a:t>SUBSTANTIAL AMENDMENTS</a:t>
            </a:r>
            <a:br>
              <a:rPr lang="en-US" sz="2400" b="1" dirty="0"/>
            </a:br>
            <a:r>
              <a:rPr lang="en-US" sz="2400" b="1" dirty="0"/>
              <a:t>Community Development Block Grant (CDBG)</a:t>
            </a:r>
          </a:p>
        </p:txBody>
      </p:sp>
    </p:spTree>
    <p:extLst>
      <p:ext uri="{BB962C8B-B14F-4D97-AF65-F5344CB8AC3E}">
        <p14:creationId xmlns:p14="http://schemas.microsoft.com/office/powerpoint/2010/main" val="403691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8F52A4-3EBA-4EE8-8C1F-79CB11374F47}"/>
              </a:ext>
            </a:extLst>
          </p:cNvPr>
          <p:cNvSpPr>
            <a:spLocks noGrp="1"/>
          </p:cNvSpPr>
          <p:nvPr>
            <p:ph type="sldNum" sz="quarter" idx="12"/>
          </p:nvPr>
        </p:nvSpPr>
        <p:spPr>
          <a:xfrm>
            <a:off x="7885508" y="5883275"/>
            <a:ext cx="573161" cy="365125"/>
          </a:xfrm>
        </p:spPr>
        <p:txBody>
          <a:bodyPr>
            <a:normAutofit/>
          </a:bodyPr>
          <a:lstStyle/>
          <a:p>
            <a:pPr>
              <a:spcAft>
                <a:spcPts val="600"/>
              </a:spcAft>
            </a:pPr>
            <a:fld id="{CEBB36FE-D9E0-4EF4-9BE1-77E7DC4578B8}" type="slidenum">
              <a:rPr lang="en-US" smtClean="0"/>
              <a:pPr>
                <a:spcAft>
                  <a:spcPts val="600"/>
                </a:spcAft>
              </a:pPr>
              <a:t>4</a:t>
            </a:fld>
            <a:endParaRPr lang="en-US"/>
          </a:p>
        </p:txBody>
      </p:sp>
      <p:sp>
        <p:nvSpPr>
          <p:cNvPr id="8" name="TextBox 7">
            <a:extLst>
              <a:ext uri="{FF2B5EF4-FFF2-40B4-BE49-F238E27FC236}">
                <a16:creationId xmlns:a16="http://schemas.microsoft.com/office/drawing/2014/main" id="{FFAA39DE-828E-489D-ACEE-E5A9193FE462}"/>
              </a:ext>
            </a:extLst>
          </p:cNvPr>
          <p:cNvSpPr txBox="1"/>
          <p:nvPr/>
        </p:nvSpPr>
        <p:spPr>
          <a:xfrm>
            <a:off x="0" y="618335"/>
            <a:ext cx="6991350" cy="646331"/>
          </a:xfrm>
          <a:prstGeom prst="rect">
            <a:avLst/>
          </a:prstGeom>
          <a:solidFill>
            <a:schemeClr val="bg1"/>
          </a:solid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PROPOSED CDBG-CV</a:t>
            </a:r>
          </a:p>
        </p:txBody>
      </p:sp>
      <p:pic>
        <p:nvPicPr>
          <p:cNvPr id="6" name="Picture 4">
            <a:extLst>
              <a:ext uri="{FF2B5EF4-FFF2-40B4-BE49-F238E27FC236}">
                <a16:creationId xmlns:a16="http://schemas.microsoft.com/office/drawing/2014/main" id="{B4B7060C-CDE3-42D2-A58E-2A243A962946}"/>
              </a:ext>
            </a:extLst>
          </p:cNvPr>
          <p:cNvPicPr>
            <a:picLocks noChangeAspect="1"/>
          </p:cNvPicPr>
          <p:nvPr/>
        </p:nvPicPr>
        <p:blipFill>
          <a:blip r:embed="rId2"/>
          <a:stretch>
            <a:fillRect/>
          </a:stretch>
        </p:blipFill>
        <p:spPr>
          <a:xfrm>
            <a:off x="6991352" y="618350"/>
            <a:ext cx="2152647" cy="646331"/>
          </a:xfrm>
          <a:prstGeom prst="rect">
            <a:avLst/>
          </a:prstGeom>
        </p:spPr>
      </p:pic>
      <p:sp>
        <p:nvSpPr>
          <p:cNvPr id="7" name="Rectangle 6">
            <a:extLst>
              <a:ext uri="{FF2B5EF4-FFF2-40B4-BE49-F238E27FC236}">
                <a16:creationId xmlns:a16="http://schemas.microsoft.com/office/drawing/2014/main" id="{161A3528-929F-46C8-A8E6-206E6A118C02}"/>
              </a:ext>
            </a:extLst>
          </p:cNvPr>
          <p:cNvSpPr/>
          <p:nvPr/>
        </p:nvSpPr>
        <p:spPr>
          <a:xfrm>
            <a:off x="114300" y="1841143"/>
            <a:ext cx="9055854" cy="3734356"/>
          </a:xfrm>
          <a:prstGeom prst="rect">
            <a:avLst/>
          </a:prstGeom>
        </p:spPr>
        <p:txBody>
          <a:bodyPr wrap="square">
            <a:spAutoFit/>
          </a:bodyPr>
          <a:lstStyle/>
          <a:p>
            <a:pPr marL="342900" indent="-342900">
              <a:buSzPct val="150000"/>
              <a:buFont typeface="Arial" panose="020B0604020202020204" pitchFamily="34" charset="0"/>
              <a:buChar char="•"/>
            </a:pPr>
            <a:r>
              <a:rPr lang="en-US" sz="2000" dirty="0"/>
              <a:t>The City was awarded </a:t>
            </a:r>
            <a:r>
              <a:rPr lang="en-US" sz="2000" b="1" dirty="0"/>
              <a:t>$523,987</a:t>
            </a:r>
            <a:r>
              <a:rPr lang="en-US" sz="2000" dirty="0"/>
              <a:t> in Special CDBG funding under the Coronavirus Aid, Relief, Economic and Security (CARES) Act.</a:t>
            </a:r>
          </a:p>
          <a:p>
            <a:pPr marL="342900" indent="-342900">
              <a:buSzPct val="150000"/>
              <a:buFont typeface="Arial" panose="020B0604020202020204" pitchFamily="34" charset="0"/>
              <a:buChar char="•"/>
            </a:pPr>
            <a:endParaRPr lang="en-US" sz="2000" dirty="0"/>
          </a:p>
          <a:p>
            <a:pPr marL="342900" indent="-342900">
              <a:buSzPct val="150000"/>
              <a:buFont typeface="Arial" panose="020B0604020202020204" pitchFamily="34" charset="0"/>
              <a:buChar char="•"/>
            </a:pPr>
            <a:r>
              <a:rPr lang="en-US" sz="2000" dirty="0"/>
              <a:t>CDBG funding priorities to benefit COVID-19 impacted, low to moderate income residents could include:</a:t>
            </a:r>
            <a:br>
              <a:rPr lang="en-US" sz="2000" dirty="0"/>
            </a:br>
            <a:endParaRPr lang="en-US" sz="2000" dirty="0"/>
          </a:p>
          <a:p>
            <a:pPr lvl="1">
              <a:buFont typeface="Wingdings" panose="020B0604020202020204" pitchFamily="34" charset="0"/>
              <a:buChar char="Ø"/>
            </a:pPr>
            <a:r>
              <a:rPr lang="en-US" sz="2000" b="1" dirty="0">
                <a:ea typeface="+mn-lt"/>
                <a:cs typeface="+mn-lt"/>
              </a:rPr>
              <a:t>$150,000</a:t>
            </a:r>
            <a:r>
              <a:rPr lang="en-US" sz="2000" dirty="0">
                <a:ea typeface="+mn-lt"/>
                <a:cs typeface="+mn-lt"/>
              </a:rPr>
              <a:t> - Direct rental assistance (subsistence payments) for up to 3 months  </a:t>
            </a:r>
            <a:endParaRPr lang="en-US" sz="2000" dirty="0"/>
          </a:p>
          <a:p>
            <a:pPr lvl="1">
              <a:spcBef>
                <a:spcPts val="1000"/>
              </a:spcBef>
              <a:buFont typeface="Wingdings" panose="020B0604020202020204" pitchFamily="34" charset="0"/>
              <a:buChar char="Ø"/>
            </a:pPr>
            <a:r>
              <a:rPr lang="en-US" sz="2000" b="1" dirty="0">
                <a:ea typeface="+mn-lt"/>
                <a:cs typeface="+mn-lt"/>
              </a:rPr>
              <a:t>$350,000</a:t>
            </a:r>
            <a:r>
              <a:rPr lang="en-US" sz="2000" dirty="0">
                <a:ea typeface="+mn-lt"/>
                <a:cs typeface="+mn-lt"/>
              </a:rPr>
              <a:t> - Assistance to small businesses to provide grants (as short-term gap assistance) for up to 3 months </a:t>
            </a:r>
          </a:p>
          <a:p>
            <a:pPr lvl="1">
              <a:spcBef>
                <a:spcPts val="1000"/>
              </a:spcBef>
              <a:buFont typeface="Wingdings" panose="020B0604020202020204" pitchFamily="34" charset="0"/>
              <a:buChar char="Ø"/>
            </a:pPr>
            <a:r>
              <a:rPr lang="en-US" sz="2000" b="1" dirty="0">
                <a:ea typeface="+mn-lt"/>
                <a:cs typeface="+mn-lt"/>
              </a:rPr>
              <a:t>$23,987</a:t>
            </a:r>
            <a:r>
              <a:rPr lang="en-US" sz="2000" dirty="0">
                <a:ea typeface="+mn-lt"/>
                <a:cs typeface="+mn-lt"/>
              </a:rPr>
              <a:t> - Public services such as food assistance (distribution and delivery) to seniors, disabled persons, and other priority populations.</a:t>
            </a:r>
            <a:endParaRPr lang="en-US" dirty="0"/>
          </a:p>
        </p:txBody>
      </p:sp>
    </p:spTree>
    <p:extLst>
      <p:ext uri="{BB962C8B-B14F-4D97-AF65-F5344CB8AC3E}">
        <p14:creationId xmlns:p14="http://schemas.microsoft.com/office/powerpoint/2010/main" val="290732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Content Placeholder 3">
            <a:extLst>
              <a:ext uri="{FF2B5EF4-FFF2-40B4-BE49-F238E27FC236}">
                <a16:creationId xmlns:a16="http://schemas.microsoft.com/office/drawing/2014/main" id="{1C47DEF7-A456-4DB8-93E8-D74EDFE0365C}"/>
              </a:ext>
            </a:extLst>
          </p:cNvPr>
          <p:cNvSpPr>
            <a:spLocks noGrp="1"/>
          </p:cNvSpPr>
          <p:nvPr>
            <p:ph idx="1"/>
          </p:nvPr>
        </p:nvSpPr>
        <p:spPr>
          <a:xfrm>
            <a:off x="685331" y="1278998"/>
            <a:ext cx="7773339" cy="5141102"/>
          </a:xfrm>
        </p:spPr>
        <p:txBody>
          <a:bodyPr vert="horz" lIns="91440" tIns="45720" rIns="91440" bIns="45720" rtlCol="0" anchor="t">
            <a:normAutofit/>
          </a:bodyPr>
          <a:lstStyle/>
          <a:p>
            <a:pPr marL="0" indent="0">
              <a:lnSpc>
                <a:spcPct val="100000"/>
              </a:lnSpc>
              <a:buNone/>
            </a:pPr>
            <a:r>
              <a:rPr lang="en-US" dirty="0">
                <a:ea typeface="+mn-lt"/>
                <a:cs typeface="+mn-lt"/>
              </a:rPr>
              <a:t>                           </a:t>
            </a:r>
          </a:p>
        </p:txBody>
      </p:sp>
      <p:graphicFrame>
        <p:nvGraphicFramePr>
          <p:cNvPr id="3" name="Table 4">
            <a:extLst>
              <a:ext uri="{FF2B5EF4-FFF2-40B4-BE49-F238E27FC236}">
                <a16:creationId xmlns:a16="http://schemas.microsoft.com/office/drawing/2014/main" id="{6B8E3527-5504-42F0-A2ED-D975EC784505}"/>
              </a:ext>
            </a:extLst>
          </p:cNvPr>
          <p:cNvGraphicFramePr>
            <a:graphicFrameLocks noGrp="1"/>
          </p:cNvGraphicFramePr>
          <p:nvPr>
            <p:extLst>
              <p:ext uri="{D42A27DB-BD31-4B8C-83A1-F6EECF244321}">
                <p14:modId xmlns:p14="http://schemas.microsoft.com/office/powerpoint/2010/main" val="2221498104"/>
              </p:ext>
            </p:extLst>
          </p:nvPr>
        </p:nvGraphicFramePr>
        <p:xfrm>
          <a:off x="145026" y="1524001"/>
          <a:ext cx="8762999" cy="4708601"/>
        </p:xfrm>
        <a:graphic>
          <a:graphicData uri="http://schemas.openxmlformats.org/drawingml/2006/table">
            <a:tbl>
              <a:tblPr firstRow="1" bandRow="1">
                <a:tableStyleId>{93296810-A885-4BE3-A3E7-6D5BEEA58F35}</a:tableStyleId>
              </a:tblPr>
              <a:tblGrid>
                <a:gridCol w="2026674">
                  <a:extLst>
                    <a:ext uri="{9D8B030D-6E8A-4147-A177-3AD203B41FA5}">
                      <a16:colId xmlns:a16="http://schemas.microsoft.com/office/drawing/2014/main" val="814627600"/>
                    </a:ext>
                  </a:extLst>
                </a:gridCol>
                <a:gridCol w="1447800">
                  <a:extLst>
                    <a:ext uri="{9D8B030D-6E8A-4147-A177-3AD203B41FA5}">
                      <a16:colId xmlns:a16="http://schemas.microsoft.com/office/drawing/2014/main" val="1028218495"/>
                    </a:ext>
                  </a:extLst>
                </a:gridCol>
                <a:gridCol w="1600200">
                  <a:extLst>
                    <a:ext uri="{9D8B030D-6E8A-4147-A177-3AD203B41FA5}">
                      <a16:colId xmlns:a16="http://schemas.microsoft.com/office/drawing/2014/main" val="2901422057"/>
                    </a:ext>
                  </a:extLst>
                </a:gridCol>
                <a:gridCol w="3688325">
                  <a:extLst>
                    <a:ext uri="{9D8B030D-6E8A-4147-A177-3AD203B41FA5}">
                      <a16:colId xmlns:a16="http://schemas.microsoft.com/office/drawing/2014/main" val="681884851"/>
                    </a:ext>
                  </a:extLst>
                </a:gridCol>
              </a:tblGrid>
              <a:tr h="353572">
                <a:tc>
                  <a:txBody>
                    <a:bodyPr/>
                    <a:lstStyle/>
                    <a:p>
                      <a:pPr algn="ctr"/>
                      <a:r>
                        <a:rPr lang="en-US" sz="1600" dirty="0"/>
                        <a:t>PROPOSED ACTIVITY</a:t>
                      </a:r>
                    </a:p>
                  </a:txBody>
                  <a:tcPr/>
                </a:tc>
                <a:tc gridSpan="2">
                  <a:txBody>
                    <a:bodyPr/>
                    <a:lstStyle/>
                    <a:p>
                      <a:pPr algn="ctr"/>
                      <a:r>
                        <a:rPr lang="en-US" sz="1600" dirty="0"/>
                        <a:t>FISCAL YEAR</a:t>
                      </a:r>
                    </a:p>
                  </a:txBody>
                  <a:tcPr/>
                </a:tc>
                <a:tc hMerge="1">
                  <a:txBody>
                    <a:bodyPr/>
                    <a:lstStyle/>
                    <a:p>
                      <a:pPr algn="ctr"/>
                      <a:endParaRPr lang="en-US" dirty="0"/>
                    </a:p>
                  </a:txBody>
                  <a:tcPr/>
                </a:tc>
                <a:tc>
                  <a:txBody>
                    <a:bodyPr/>
                    <a:lstStyle/>
                    <a:p>
                      <a:pPr algn="ctr">
                        <a:spcBef>
                          <a:spcPts val="2000"/>
                        </a:spcBef>
                      </a:pPr>
                      <a:r>
                        <a:rPr lang="en-US" sz="1600" dirty="0"/>
                        <a:t>JUSTIFICATION   </a:t>
                      </a:r>
                      <a:r>
                        <a:rPr lang="en-US" dirty="0"/>
                        <a:t>                                             </a:t>
                      </a:r>
                    </a:p>
                  </a:txBody>
                  <a:tcPr/>
                </a:tc>
                <a:extLst>
                  <a:ext uri="{0D108BD9-81ED-4DB2-BD59-A6C34878D82A}">
                    <a16:rowId xmlns:a16="http://schemas.microsoft.com/office/drawing/2014/main" val="927779472"/>
                  </a:ext>
                </a:extLst>
              </a:tr>
              <a:tr h="515626">
                <a:tc>
                  <a:txBody>
                    <a:bodyPr/>
                    <a:lstStyle/>
                    <a:p>
                      <a:pPr>
                        <a:spcAft>
                          <a:spcPts val="1500"/>
                        </a:spcAft>
                      </a:pPr>
                      <a:br>
                        <a:rPr lang="en-US" sz="1450" dirty="0"/>
                      </a:br>
                      <a:r>
                        <a:rPr lang="en-US" sz="1450" dirty="0"/>
                        <a:t>Acq/Rehab/HB</a:t>
                      </a:r>
                      <a:endParaRPr lang="en-US" sz="14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pPr algn="ctr"/>
                      <a:r>
                        <a:rPr lang="en-US" sz="1350" dirty="0"/>
                        <a:t>FY 2018-2019</a:t>
                      </a:r>
                      <a:br>
                        <a:rPr lang="en-US" sz="1350" dirty="0"/>
                      </a:br>
                      <a:r>
                        <a:rPr lang="en-US" sz="1350" dirty="0"/>
                        <a:t>$0</a:t>
                      </a:r>
                      <a:endParaRPr lang="en-US" sz="13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pPr algn="ctr"/>
                      <a:r>
                        <a:rPr lang="en-US" sz="1350" dirty="0"/>
                        <a:t>FY 2018-2019</a:t>
                      </a:r>
                      <a:br>
                        <a:rPr lang="en-US" sz="1350" dirty="0"/>
                      </a:br>
                      <a:r>
                        <a:rPr lang="en-US" sz="1350" dirty="0"/>
                        <a:t>$75,000</a:t>
                      </a:r>
                      <a:endParaRPr lang="en-US" sz="13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br>
                        <a:rPr lang="en-US" sz="1450" dirty="0"/>
                      </a:br>
                      <a:r>
                        <a:rPr lang="en-US" sz="1450" dirty="0"/>
                        <a:t>Acquisition of a single-family home</a:t>
                      </a:r>
                      <a:endParaRPr lang="en-US" sz="1450" dirty="0">
                        <a:latin typeface="+mn-lt"/>
                        <a:ea typeface="Tahoma" panose="020B0604030504040204" pitchFamily="34" charset="0"/>
                        <a:cs typeface="Tahoma" panose="020B0604030504040204" pitchFamily="34" charset="0"/>
                      </a:endParaRPr>
                    </a:p>
                  </a:txBody>
                  <a:tcPr>
                    <a:solidFill>
                      <a:schemeClr val="accent6">
                        <a:lumMod val="40000"/>
                        <a:lumOff val="60000"/>
                      </a:schemeClr>
                    </a:solidFill>
                  </a:tcPr>
                </a:tc>
                <a:extLst>
                  <a:ext uri="{0D108BD9-81ED-4DB2-BD59-A6C34878D82A}">
                    <a16:rowId xmlns:a16="http://schemas.microsoft.com/office/drawing/2014/main" val="4065676542"/>
                  </a:ext>
                </a:extLst>
              </a:tr>
              <a:tr h="515626">
                <a:tc>
                  <a:txBody>
                    <a:bodyPr/>
                    <a:lstStyle/>
                    <a:p>
                      <a:r>
                        <a:rPr lang="en-US" sz="1450" dirty="0" err="1"/>
                        <a:t>Downpayment</a:t>
                      </a:r>
                      <a:r>
                        <a:rPr lang="en-US" sz="1450" dirty="0"/>
                        <a:t> Assistance</a:t>
                      </a:r>
                    </a:p>
                  </a:txBody>
                  <a:tcPr>
                    <a:solidFill>
                      <a:schemeClr val="accent6">
                        <a:lumMod val="20000"/>
                        <a:lumOff val="80000"/>
                      </a:schemeClr>
                    </a:solidFill>
                  </a:tcPr>
                </a:tc>
                <a:tc>
                  <a:txBody>
                    <a:bodyPr/>
                    <a:lstStyle/>
                    <a:p>
                      <a:pPr algn="ctr"/>
                      <a:r>
                        <a:rPr lang="en-US" sz="1350" dirty="0"/>
                        <a:t>FY 2018-2019</a:t>
                      </a:r>
                      <a:br>
                        <a:rPr lang="en-US" sz="1350" dirty="0"/>
                      </a:br>
                      <a:r>
                        <a:rPr lang="en-US" sz="1350" dirty="0"/>
                        <a:t>$37,042</a:t>
                      </a:r>
                    </a:p>
                  </a:txBody>
                  <a:tcPr>
                    <a:solidFill>
                      <a:schemeClr val="accent6">
                        <a:lumMod val="20000"/>
                        <a:lumOff val="80000"/>
                      </a:schemeClr>
                    </a:solidFill>
                  </a:tcPr>
                </a:tc>
                <a:tc>
                  <a:txBody>
                    <a:bodyPr/>
                    <a:lstStyle/>
                    <a:p>
                      <a:pPr algn="ctr"/>
                      <a:r>
                        <a:rPr lang="en-US" sz="1350" dirty="0"/>
                        <a:t>FY 2018-2019</a:t>
                      </a:r>
                      <a:br>
                        <a:rPr lang="en-US" sz="1350" dirty="0"/>
                      </a:br>
                      <a:r>
                        <a:rPr lang="en-US" sz="1350" dirty="0"/>
                        <a:t>$13,000</a:t>
                      </a:r>
                    </a:p>
                  </a:txBody>
                  <a:tcPr>
                    <a:solidFill>
                      <a:schemeClr val="accent6">
                        <a:lumMod val="20000"/>
                        <a:lumOff val="80000"/>
                      </a:schemeClr>
                    </a:solidFill>
                  </a:tcPr>
                </a:tc>
                <a:tc>
                  <a:txBody>
                    <a:bodyPr/>
                    <a:lstStyle/>
                    <a:p>
                      <a:br>
                        <a:rPr lang="en-US" sz="1450" dirty="0"/>
                      </a:br>
                      <a:r>
                        <a:rPr lang="en-US" sz="1450" dirty="0"/>
                        <a:t>Less funding was utilized</a:t>
                      </a:r>
                    </a:p>
                  </a:txBody>
                  <a:tcPr>
                    <a:solidFill>
                      <a:schemeClr val="accent6">
                        <a:lumMod val="20000"/>
                        <a:lumOff val="80000"/>
                      </a:schemeClr>
                    </a:solidFill>
                  </a:tcPr>
                </a:tc>
                <a:extLst>
                  <a:ext uri="{0D108BD9-81ED-4DB2-BD59-A6C34878D82A}">
                    <a16:rowId xmlns:a16="http://schemas.microsoft.com/office/drawing/2014/main" val="2913274495"/>
                  </a:ext>
                </a:extLst>
              </a:tr>
              <a:tr h="515626">
                <a:tc>
                  <a:txBody>
                    <a:bodyPr/>
                    <a:lstStyle/>
                    <a:p>
                      <a:br>
                        <a:rPr lang="en-US" sz="1450" dirty="0"/>
                      </a:br>
                      <a:r>
                        <a:rPr lang="en-US" sz="1450" dirty="0"/>
                        <a:t>Rental Rehab </a:t>
                      </a:r>
                    </a:p>
                  </a:txBody>
                  <a:tcPr>
                    <a:solidFill>
                      <a:schemeClr val="accent6">
                        <a:lumMod val="40000"/>
                        <a:lumOff val="60000"/>
                      </a:schemeClr>
                    </a:solidFill>
                  </a:tcPr>
                </a:tc>
                <a:tc>
                  <a:txBody>
                    <a:bodyPr/>
                    <a:lstStyle/>
                    <a:p>
                      <a:pPr algn="ctr"/>
                      <a:r>
                        <a:rPr lang="en-US" sz="1350" dirty="0"/>
                        <a:t>FY 2018-2019</a:t>
                      </a:r>
                      <a:br>
                        <a:rPr lang="en-US" sz="1350" dirty="0"/>
                      </a:br>
                      <a:r>
                        <a:rPr lang="en-US" sz="1350" dirty="0"/>
                        <a:t>$282,384</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$47,013</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Rental revenues were utilized</a:t>
                      </a:r>
                    </a:p>
                  </a:txBody>
                  <a:tcPr>
                    <a:solidFill>
                      <a:schemeClr val="accent6">
                        <a:lumMod val="40000"/>
                        <a:lumOff val="60000"/>
                      </a:schemeClr>
                    </a:solidFill>
                  </a:tcPr>
                </a:tc>
                <a:extLst>
                  <a:ext uri="{0D108BD9-81ED-4DB2-BD59-A6C34878D82A}">
                    <a16:rowId xmlns:a16="http://schemas.microsoft.com/office/drawing/2014/main" val="4111834403"/>
                  </a:ext>
                </a:extLst>
              </a:tr>
              <a:tr h="515626">
                <a:tc>
                  <a:txBody>
                    <a:bodyPr/>
                    <a:lstStyle/>
                    <a:p>
                      <a:br>
                        <a:rPr lang="en-US" sz="1450" b="1" dirty="0"/>
                      </a:br>
                      <a:r>
                        <a:rPr lang="en-US" sz="1450" b="1" dirty="0"/>
                        <a:t>CHDO Set-aside</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FY 2018-2019</a:t>
                      </a:r>
                      <a:br>
                        <a:rPr lang="en-US" sz="1350" b="1" dirty="0"/>
                      </a:br>
                      <a:r>
                        <a:rPr lang="en-US" sz="1350" b="1" dirty="0"/>
                        <a:t>$76,082</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50" b="1" dirty="0"/>
                        <a:t>FY 2019-2020</a:t>
                      </a:r>
                      <a:br>
                        <a:rPr lang="en-US" sz="1350" b="1" dirty="0"/>
                      </a:br>
                      <a:r>
                        <a:rPr lang="en-US" sz="1350" b="1" dirty="0"/>
                        <a:t>$0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b="1" dirty="0"/>
                        <a:t>Reprogrammed funding for TBRA to assist with COVID-19</a:t>
                      </a:r>
                    </a:p>
                  </a:txBody>
                  <a:tcPr>
                    <a:solidFill>
                      <a:schemeClr val="accent6">
                        <a:lumMod val="20000"/>
                        <a:lumOff val="80000"/>
                      </a:schemeClr>
                    </a:solidFill>
                  </a:tcPr>
                </a:tc>
                <a:extLst>
                  <a:ext uri="{0D108BD9-81ED-4DB2-BD59-A6C34878D82A}">
                    <a16:rowId xmlns:a16="http://schemas.microsoft.com/office/drawing/2014/main" val="791079535"/>
                  </a:ext>
                </a:extLst>
              </a:tr>
              <a:tr h="515626">
                <a:tc>
                  <a:txBody>
                    <a:bodyPr/>
                    <a:lstStyle/>
                    <a:p>
                      <a:br>
                        <a:rPr lang="en-US" sz="1450" dirty="0"/>
                      </a:br>
                      <a:r>
                        <a:rPr lang="en-US" sz="1450" dirty="0"/>
                        <a:t>Acq/Rehab/HB</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$0</a:t>
                      </a:r>
                    </a:p>
                  </a:txBody>
                  <a:tcPr>
                    <a:solidFill>
                      <a:schemeClr val="accent6">
                        <a:lumMod val="40000"/>
                        <a:lumOff val="60000"/>
                      </a:schemeClr>
                    </a:solidFill>
                  </a:tcPr>
                </a:tc>
                <a:tc>
                  <a:txBody>
                    <a:bodyPr/>
                    <a:lstStyle/>
                    <a:p>
                      <a:pPr algn="ctr"/>
                      <a:r>
                        <a:rPr lang="en-US" sz="1350" dirty="0"/>
                        <a:t>FY 2019-2020</a:t>
                      </a:r>
                      <a:br>
                        <a:rPr lang="en-US" sz="1350" dirty="0"/>
                      </a:br>
                      <a:r>
                        <a:rPr lang="en-US" sz="1350" dirty="0"/>
                        <a:t>$50,000</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Acquisition of a single-family home</a:t>
                      </a:r>
                    </a:p>
                  </a:txBody>
                  <a:tcPr>
                    <a:solidFill>
                      <a:schemeClr val="accent6">
                        <a:lumMod val="40000"/>
                        <a:lumOff val="60000"/>
                      </a:schemeClr>
                    </a:solidFill>
                  </a:tcPr>
                </a:tc>
                <a:extLst>
                  <a:ext uri="{0D108BD9-81ED-4DB2-BD59-A6C34878D82A}">
                    <a16:rowId xmlns:a16="http://schemas.microsoft.com/office/drawing/2014/main" val="1768855986"/>
                  </a:ext>
                </a:extLst>
              </a:tr>
              <a:tr h="515626">
                <a:tc>
                  <a:txBody>
                    <a:bodyPr/>
                    <a:lstStyle/>
                    <a:p>
                      <a:br>
                        <a:rPr lang="en-US" sz="1450" dirty="0"/>
                      </a:br>
                      <a:r>
                        <a:rPr lang="en-US" sz="1450" dirty="0"/>
                        <a:t>AHOP</a:t>
                      </a:r>
                    </a:p>
                  </a:txBody>
                  <a:tcPr>
                    <a:solidFill>
                      <a:schemeClr val="accent6">
                        <a:lumMod val="20000"/>
                        <a:lumOff val="80000"/>
                      </a:schemeClr>
                    </a:solidFill>
                  </a:tcPr>
                </a:tc>
                <a:tc>
                  <a:txBody>
                    <a:bodyPr/>
                    <a:lstStyle/>
                    <a:p>
                      <a:pPr algn="ctr"/>
                      <a:r>
                        <a:rPr lang="en-US" sz="1350" dirty="0"/>
                        <a:t>FY 2019-2020</a:t>
                      </a:r>
                      <a:br>
                        <a:rPr lang="en-US" sz="1350" dirty="0"/>
                      </a:br>
                      <a:r>
                        <a:rPr lang="en-US" sz="1350" dirty="0"/>
                        <a:t>$0</a:t>
                      </a:r>
                    </a:p>
                  </a:txBody>
                  <a:tcPr>
                    <a:solidFill>
                      <a:schemeClr val="accent6">
                        <a:lumMod val="20000"/>
                        <a:lumOff val="80000"/>
                      </a:schemeClr>
                    </a:solidFill>
                  </a:tcPr>
                </a:tc>
                <a:tc>
                  <a:txBody>
                    <a:bodyPr/>
                    <a:lstStyle/>
                    <a:p>
                      <a:pPr algn="ctr"/>
                      <a:r>
                        <a:rPr lang="en-US" sz="1350" dirty="0"/>
                        <a:t>FY 2019-2020</a:t>
                      </a:r>
                      <a:br>
                        <a:rPr lang="en-US" sz="1350" dirty="0"/>
                      </a:br>
                      <a:r>
                        <a:rPr lang="en-US" sz="1350" dirty="0"/>
                        <a:t>$75,000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450" dirty="0"/>
                      </a:br>
                      <a:r>
                        <a:rPr lang="en-US" sz="1450" dirty="0"/>
                        <a:t>Financing of a homebuyer unit</a:t>
                      </a:r>
                    </a:p>
                  </a:txBody>
                  <a:tcPr>
                    <a:solidFill>
                      <a:schemeClr val="accent6">
                        <a:lumMod val="20000"/>
                        <a:lumOff val="80000"/>
                      </a:schemeClr>
                    </a:solidFill>
                  </a:tcPr>
                </a:tc>
                <a:extLst>
                  <a:ext uri="{0D108BD9-81ED-4DB2-BD59-A6C34878D82A}">
                    <a16:rowId xmlns:a16="http://schemas.microsoft.com/office/drawing/2014/main" val="3559200815"/>
                  </a:ext>
                </a:extLst>
              </a:tr>
              <a:tr h="515626">
                <a:tc>
                  <a:txBody>
                    <a:bodyPr/>
                    <a:lstStyle/>
                    <a:p>
                      <a:br>
                        <a:rPr lang="en-US" sz="1450" b="1" dirty="0"/>
                      </a:br>
                      <a:r>
                        <a:rPr lang="en-US" sz="1450" b="1" dirty="0"/>
                        <a:t>CHDO Operating</a:t>
                      </a:r>
                    </a:p>
                  </a:txBody>
                  <a:tcPr>
                    <a:solidFill>
                      <a:schemeClr val="accent6">
                        <a:lumMod val="40000"/>
                        <a:lumOff val="60000"/>
                      </a:schemeClr>
                    </a:solidFill>
                  </a:tcPr>
                </a:tc>
                <a:tc>
                  <a:txBody>
                    <a:bodyPr/>
                    <a:lstStyle/>
                    <a:p>
                      <a:pPr algn="ctr"/>
                      <a:r>
                        <a:rPr lang="en-US" sz="1350" b="1" dirty="0"/>
                        <a:t>FY 2019-2020</a:t>
                      </a:r>
                      <a:br>
                        <a:rPr lang="en-US" sz="1350" b="1" dirty="0"/>
                      </a:br>
                      <a:r>
                        <a:rPr lang="en-US" sz="1350" b="1" dirty="0"/>
                        <a:t>$22,811</a:t>
                      </a:r>
                    </a:p>
                  </a:txBody>
                  <a:tcPr>
                    <a:solidFill>
                      <a:schemeClr val="accent6">
                        <a:lumMod val="40000"/>
                        <a:lumOff val="60000"/>
                      </a:schemeClr>
                    </a:solidFill>
                  </a:tcPr>
                </a:tc>
                <a:tc>
                  <a:txBody>
                    <a:bodyPr/>
                    <a:lstStyle/>
                    <a:p>
                      <a:pPr algn="ctr"/>
                      <a:r>
                        <a:rPr lang="en-US" sz="1350" b="1" dirty="0"/>
                        <a:t>FY 2019-2020</a:t>
                      </a:r>
                      <a:br>
                        <a:rPr lang="en-US" sz="1350" b="1" dirty="0"/>
                      </a:br>
                      <a:r>
                        <a:rPr lang="en-US" sz="1350" b="1" dirty="0"/>
                        <a:t>$0</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b="1" dirty="0"/>
                        <a:t>Reprogrammed funding for TBRA to assist with COVID-19</a:t>
                      </a:r>
                    </a:p>
                  </a:txBody>
                  <a:tcPr>
                    <a:solidFill>
                      <a:schemeClr val="accent6">
                        <a:lumMod val="40000"/>
                        <a:lumOff val="60000"/>
                      </a:schemeClr>
                    </a:solidFill>
                  </a:tcPr>
                </a:tc>
                <a:extLst>
                  <a:ext uri="{0D108BD9-81ED-4DB2-BD59-A6C34878D82A}">
                    <a16:rowId xmlns:a16="http://schemas.microsoft.com/office/drawing/2014/main" val="3294118355"/>
                  </a:ext>
                </a:extLst>
              </a:tr>
              <a:tr h="609041">
                <a:tc>
                  <a:txBody>
                    <a:bodyPr/>
                    <a:lstStyle/>
                    <a:p>
                      <a:br>
                        <a:rPr lang="en-US" sz="1450" b="1" dirty="0"/>
                      </a:br>
                      <a:r>
                        <a:rPr lang="en-US" sz="1450" b="1" dirty="0"/>
                        <a:t>CHDO Set-aside</a:t>
                      </a:r>
                    </a:p>
                  </a:txBody>
                  <a:tcPr>
                    <a:solidFill>
                      <a:schemeClr val="accent6">
                        <a:lumMod val="20000"/>
                        <a:lumOff val="80000"/>
                      </a:schemeClr>
                    </a:solidFill>
                  </a:tcPr>
                </a:tc>
                <a:tc>
                  <a:txBody>
                    <a:bodyPr/>
                    <a:lstStyle/>
                    <a:p>
                      <a:pPr algn="ctr"/>
                      <a:r>
                        <a:rPr lang="en-US" sz="1350" b="1" dirty="0"/>
                        <a:t>FY 2019-2020</a:t>
                      </a:r>
                      <a:br>
                        <a:rPr lang="en-US" sz="1350" b="1" dirty="0"/>
                      </a:br>
                      <a:r>
                        <a:rPr lang="en-US" sz="1350" b="1" dirty="0"/>
                        <a:t>$68,432</a:t>
                      </a:r>
                    </a:p>
                  </a:txBody>
                  <a:tcPr>
                    <a:solidFill>
                      <a:schemeClr val="accent6">
                        <a:lumMod val="20000"/>
                        <a:lumOff val="80000"/>
                      </a:schemeClr>
                    </a:solidFill>
                  </a:tcPr>
                </a:tc>
                <a:tc>
                  <a:txBody>
                    <a:bodyPr/>
                    <a:lstStyle/>
                    <a:p>
                      <a:pPr algn="ctr"/>
                      <a:r>
                        <a:rPr lang="en-US" sz="1350" b="1" dirty="0"/>
                        <a:t>FY 2019-2020</a:t>
                      </a:r>
                      <a:br>
                        <a:rPr lang="en-US" sz="1350" b="1" dirty="0"/>
                      </a:br>
                      <a:r>
                        <a:rPr lang="en-US" sz="1350" b="1" dirty="0"/>
                        <a:t>$0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b="1" dirty="0"/>
                        <a:t>Reprogrammed funding for TBRA to assist with COVID-19</a:t>
                      </a:r>
                    </a:p>
                  </a:txBody>
                  <a:tcPr>
                    <a:solidFill>
                      <a:schemeClr val="accent6">
                        <a:lumMod val="20000"/>
                        <a:lumOff val="80000"/>
                      </a:schemeClr>
                    </a:solidFill>
                  </a:tcPr>
                </a:tc>
                <a:extLst>
                  <a:ext uri="{0D108BD9-81ED-4DB2-BD59-A6C34878D82A}">
                    <a16:rowId xmlns:a16="http://schemas.microsoft.com/office/drawing/2014/main" val="3921942169"/>
                  </a:ext>
                </a:extLst>
              </a:tr>
            </a:tbl>
          </a:graphicData>
        </a:graphic>
      </p:graphicFrame>
      <p:sp>
        <p:nvSpPr>
          <p:cNvPr id="2" name="Slide Number Placeholder 1">
            <a:extLst>
              <a:ext uri="{FF2B5EF4-FFF2-40B4-BE49-F238E27FC236}">
                <a16:creationId xmlns:a16="http://schemas.microsoft.com/office/drawing/2014/main" id="{2BEAB770-ABC9-49C6-8F60-9159247BC017}"/>
              </a:ext>
            </a:extLst>
          </p:cNvPr>
          <p:cNvSpPr>
            <a:spLocks noGrp="1"/>
          </p:cNvSpPr>
          <p:nvPr>
            <p:ph type="sldNum" sz="quarter" idx="12"/>
          </p:nvPr>
        </p:nvSpPr>
        <p:spPr>
          <a:xfrm>
            <a:off x="8372964" y="6401477"/>
            <a:ext cx="573161" cy="365125"/>
          </a:xfrm>
        </p:spPr>
        <p:txBody>
          <a:bodyPr/>
          <a:lstStyle/>
          <a:p>
            <a:fld id="{CEBB36FE-D9E0-4EF4-9BE1-77E7DC4578B8}" type="slidenum">
              <a:rPr lang="en-US" smtClean="0"/>
              <a:pPr/>
              <a:t>5</a:t>
            </a:fld>
            <a:endParaRPr lang="en-US"/>
          </a:p>
        </p:txBody>
      </p:sp>
      <p:sp>
        <p:nvSpPr>
          <p:cNvPr id="9" name="TextBox 8">
            <a:extLst>
              <a:ext uri="{FF2B5EF4-FFF2-40B4-BE49-F238E27FC236}">
                <a16:creationId xmlns:a16="http://schemas.microsoft.com/office/drawing/2014/main" id="{8A60956B-287B-4175-BE5D-8894B66F5E35}"/>
              </a:ext>
            </a:extLst>
          </p:cNvPr>
          <p:cNvSpPr txBox="1"/>
          <p:nvPr/>
        </p:nvSpPr>
        <p:spPr>
          <a:xfrm>
            <a:off x="0" y="263909"/>
            <a:ext cx="9144000" cy="830997"/>
          </a:xfrm>
          <a:prstGeom prst="rect">
            <a:avLst/>
          </a:prstGeom>
          <a:solidFill>
            <a:schemeClr val="bg1"/>
          </a:solidFill>
        </p:spPr>
        <p:txBody>
          <a:bodyPr wrap="square" rtlCol="0">
            <a:spAutoFit/>
          </a:bodyPr>
          <a:lstStyle/>
          <a:p>
            <a:pPr algn="ctr"/>
            <a:r>
              <a:rPr lang="en-US" sz="2400" b="1" dirty="0"/>
              <a:t>SUBSTANTIAL AMENDMENTS</a:t>
            </a:r>
            <a:br>
              <a:rPr lang="en-US" sz="2400" b="1" dirty="0"/>
            </a:br>
            <a:r>
              <a:rPr lang="en-US" sz="2400" b="1" dirty="0"/>
              <a:t>HOME Investment Partnerships Program (HOME)</a:t>
            </a:r>
          </a:p>
        </p:txBody>
      </p:sp>
    </p:spTree>
    <p:extLst>
      <p:ext uri="{BB962C8B-B14F-4D97-AF65-F5344CB8AC3E}">
        <p14:creationId xmlns:p14="http://schemas.microsoft.com/office/powerpoint/2010/main" val="375900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4F0FA1-51F2-4626-9579-FCFE261C0CB6}"/>
              </a:ext>
            </a:extLst>
          </p:cNvPr>
          <p:cNvSpPr txBox="1"/>
          <p:nvPr/>
        </p:nvSpPr>
        <p:spPr>
          <a:xfrm>
            <a:off x="0" y="486875"/>
            <a:ext cx="9144000" cy="830997"/>
          </a:xfrm>
          <a:prstGeom prst="rect">
            <a:avLst/>
          </a:prstGeom>
          <a:solidFill>
            <a:schemeClr val="bg1"/>
          </a:solid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CDBG PROPOSED ACTIVITIES</a:t>
            </a:r>
          </a:p>
          <a:p>
            <a:pPr algn="ctr"/>
            <a:r>
              <a:rPr lang="en-US" sz="2400" b="1" dirty="0">
                <a:latin typeface="Tahoma" panose="020B0604030504040204" pitchFamily="34" charset="0"/>
                <a:ea typeface="Tahoma" panose="020B0604030504040204" pitchFamily="34" charset="0"/>
                <a:cs typeface="Tahoma" panose="020B0604030504040204" pitchFamily="34" charset="0"/>
              </a:rPr>
              <a:t>FY 2020-2021</a:t>
            </a:r>
          </a:p>
        </p:txBody>
      </p:sp>
      <p:pic>
        <p:nvPicPr>
          <p:cNvPr id="3" name="Picture 2">
            <a:extLst>
              <a:ext uri="{FF2B5EF4-FFF2-40B4-BE49-F238E27FC236}">
                <a16:creationId xmlns:a16="http://schemas.microsoft.com/office/drawing/2014/main" id="{D589A64E-20CB-48BE-A85E-C2D042A7AF2D}"/>
              </a:ext>
            </a:extLst>
          </p:cNvPr>
          <p:cNvPicPr>
            <a:picLocks noChangeAspect="1"/>
          </p:cNvPicPr>
          <p:nvPr/>
        </p:nvPicPr>
        <p:blipFill>
          <a:blip r:embed="rId2"/>
          <a:stretch>
            <a:fillRect/>
          </a:stretch>
        </p:blipFill>
        <p:spPr>
          <a:xfrm>
            <a:off x="214506" y="2068802"/>
            <a:ext cx="9144001" cy="3524820"/>
          </a:xfrm>
          <a:prstGeom prst="rect">
            <a:avLst/>
          </a:prstGeom>
        </p:spPr>
      </p:pic>
    </p:spTree>
    <p:extLst>
      <p:ext uri="{BB962C8B-B14F-4D97-AF65-F5344CB8AC3E}">
        <p14:creationId xmlns:p14="http://schemas.microsoft.com/office/powerpoint/2010/main" val="179467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E8738-D2F7-4511-AF68-A96158A13235}"/>
              </a:ext>
            </a:extLst>
          </p:cNvPr>
          <p:cNvSpPr txBox="1"/>
          <p:nvPr/>
        </p:nvSpPr>
        <p:spPr>
          <a:xfrm>
            <a:off x="0" y="338150"/>
            <a:ext cx="9144000" cy="646331"/>
          </a:xfrm>
          <a:prstGeom prst="rect">
            <a:avLst/>
          </a:prstGeom>
          <a:solidFill>
            <a:schemeClr val="bg1"/>
          </a:solidFill>
        </p:spPr>
        <p:txBody>
          <a:bodyPr wrap="square" rtlCol="0">
            <a:spAutoFit/>
          </a:bodyPr>
          <a:lstStyle/>
          <a:p>
            <a:pPr algn="ctr"/>
            <a:r>
              <a:rPr lang="en-US" sz="3600" b="1" dirty="0">
                <a:latin typeface="Tahoma" panose="020B0604030504040204" pitchFamily="34" charset="0"/>
                <a:ea typeface="Tahoma" panose="020B0604030504040204" pitchFamily="34" charset="0"/>
                <a:cs typeface="Tahoma" panose="020B0604030504040204" pitchFamily="34" charset="0"/>
              </a:rPr>
              <a:t>CDBG PROPOSED ACTIVITIES</a:t>
            </a:r>
          </a:p>
        </p:txBody>
      </p:sp>
      <p:pic>
        <p:nvPicPr>
          <p:cNvPr id="3" name="Picture 2">
            <a:extLst>
              <a:ext uri="{FF2B5EF4-FFF2-40B4-BE49-F238E27FC236}">
                <a16:creationId xmlns:a16="http://schemas.microsoft.com/office/drawing/2014/main" id="{575C55DC-BFAF-4036-BD7D-A0CE29658D55}"/>
              </a:ext>
            </a:extLst>
          </p:cNvPr>
          <p:cNvPicPr>
            <a:picLocks noChangeAspect="1"/>
          </p:cNvPicPr>
          <p:nvPr/>
        </p:nvPicPr>
        <p:blipFill>
          <a:blip r:embed="rId2"/>
          <a:stretch>
            <a:fillRect/>
          </a:stretch>
        </p:blipFill>
        <p:spPr>
          <a:xfrm>
            <a:off x="1122396" y="1283343"/>
            <a:ext cx="7978839" cy="5081833"/>
          </a:xfrm>
          <a:prstGeom prst="rect">
            <a:avLst/>
          </a:prstGeom>
        </p:spPr>
      </p:pic>
    </p:spTree>
    <p:extLst>
      <p:ext uri="{BB962C8B-B14F-4D97-AF65-F5344CB8AC3E}">
        <p14:creationId xmlns:p14="http://schemas.microsoft.com/office/powerpoint/2010/main" val="316295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FD6AEA-7F4C-41EB-B293-2992F73707B5}"/>
              </a:ext>
            </a:extLst>
          </p:cNvPr>
          <p:cNvSpPr txBox="1"/>
          <p:nvPr/>
        </p:nvSpPr>
        <p:spPr>
          <a:xfrm>
            <a:off x="0" y="259530"/>
            <a:ext cx="9144000" cy="830997"/>
          </a:xfrm>
          <a:prstGeom prst="rect">
            <a:avLst/>
          </a:prstGeom>
          <a:solidFill>
            <a:schemeClr val="bg1"/>
          </a:solid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HOME PROPOSED ACTIVITIES</a:t>
            </a:r>
          </a:p>
          <a:p>
            <a:pPr algn="ctr"/>
            <a:r>
              <a:rPr lang="en-US" sz="2400" b="1" dirty="0">
                <a:latin typeface="Tahoma" panose="020B0604030504040204" pitchFamily="34" charset="0"/>
                <a:ea typeface="Tahoma" panose="020B0604030504040204" pitchFamily="34" charset="0"/>
                <a:cs typeface="Tahoma" panose="020B0604030504040204" pitchFamily="34" charset="0"/>
              </a:rPr>
              <a:t>FY 2020-2021</a:t>
            </a:r>
          </a:p>
        </p:txBody>
      </p:sp>
      <p:pic>
        <p:nvPicPr>
          <p:cNvPr id="3" name="Picture 2">
            <a:extLst>
              <a:ext uri="{FF2B5EF4-FFF2-40B4-BE49-F238E27FC236}">
                <a16:creationId xmlns:a16="http://schemas.microsoft.com/office/drawing/2014/main" id="{6A30ACFD-4BFD-43E0-A1B2-E0D9E25D3E2C}"/>
              </a:ext>
            </a:extLst>
          </p:cNvPr>
          <p:cNvPicPr>
            <a:picLocks noChangeAspect="1"/>
          </p:cNvPicPr>
          <p:nvPr/>
        </p:nvPicPr>
        <p:blipFill>
          <a:blip r:embed="rId2"/>
          <a:stretch>
            <a:fillRect/>
          </a:stretch>
        </p:blipFill>
        <p:spPr>
          <a:xfrm>
            <a:off x="347099" y="1474765"/>
            <a:ext cx="8602202" cy="5383235"/>
          </a:xfrm>
          <a:prstGeom prst="rect">
            <a:avLst/>
          </a:prstGeom>
        </p:spPr>
      </p:pic>
      <p:pic>
        <p:nvPicPr>
          <p:cNvPr id="4" name="Picture 3">
            <a:extLst>
              <a:ext uri="{FF2B5EF4-FFF2-40B4-BE49-F238E27FC236}">
                <a16:creationId xmlns:a16="http://schemas.microsoft.com/office/drawing/2014/main" id="{6846A1C9-5848-4F4A-ACDB-5637E25D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34" y="5557010"/>
            <a:ext cx="1691329" cy="1106040"/>
          </a:xfrm>
          <a:prstGeom prst="rect">
            <a:avLst/>
          </a:prstGeom>
        </p:spPr>
      </p:pic>
    </p:spTree>
    <p:extLst>
      <p:ext uri="{BB962C8B-B14F-4D97-AF65-F5344CB8AC3E}">
        <p14:creationId xmlns:p14="http://schemas.microsoft.com/office/powerpoint/2010/main" val="305391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451D1-7771-4933-92BD-4F8371963FC6}"/>
              </a:ext>
            </a:extLst>
          </p:cNvPr>
          <p:cNvSpPr>
            <a:spLocks noGrp="1"/>
          </p:cNvSpPr>
          <p:nvPr>
            <p:ph idx="1"/>
          </p:nvPr>
        </p:nvSpPr>
        <p:spPr>
          <a:xfrm>
            <a:off x="209550" y="1992381"/>
            <a:ext cx="8517011" cy="5358042"/>
          </a:xfrm>
        </p:spPr>
        <p:txBody>
          <a:bodyPr vert="horz" lIns="91440" tIns="45720" rIns="91440" bIns="45720" rtlCol="0" anchor="t">
            <a:normAutofit/>
          </a:bodyPr>
          <a:lstStyle/>
          <a:p>
            <a:pPr>
              <a:spcBef>
                <a:spcPts val="0"/>
              </a:spcBef>
              <a:buClr>
                <a:prstClr val="black"/>
              </a:buClr>
            </a:pPr>
            <a:r>
              <a:rPr lang="en-US" sz="2200" cap="none" dirty="0"/>
              <a:t>The Consolidated Plan results from a collaborative process in which the community establishes priority needs for housing, economic development, and community development activities with use of Community Development Block Grant (CDBG) and Home Investment Partnerships Program (HOME) funds.  </a:t>
            </a:r>
          </a:p>
          <a:p>
            <a:pPr>
              <a:spcBef>
                <a:spcPts val="2500"/>
              </a:spcBef>
              <a:buClr>
                <a:prstClr val="black"/>
              </a:buClr>
            </a:pPr>
            <a:r>
              <a:rPr lang="en-US" sz="2200" cap="none" dirty="0"/>
              <a:t>The Plan will propose updates to:</a:t>
            </a:r>
          </a:p>
          <a:p>
            <a:pPr lvl="1">
              <a:spcBef>
                <a:spcPts val="1000"/>
              </a:spcBef>
              <a:buClr>
                <a:prstClr val="black"/>
              </a:buClr>
              <a:buFont typeface="Wingdings" panose="020B0604020202020204" pitchFamily="34" charset="0"/>
              <a:buChar char="Ø"/>
            </a:pPr>
            <a:r>
              <a:rPr lang="en-US" sz="2200" cap="none" dirty="0"/>
              <a:t>Enterprise Neighborhood Revitalization Strategy Area (NRSA) </a:t>
            </a:r>
          </a:p>
          <a:p>
            <a:pPr lvl="1">
              <a:buClr>
                <a:prstClr val="black"/>
              </a:buClr>
              <a:buFont typeface="Wingdings" panose="020B0604020202020204" pitchFamily="34" charset="0"/>
              <a:buChar char="Ø"/>
            </a:pPr>
            <a:r>
              <a:rPr lang="en-US" sz="2200" cap="none" dirty="0"/>
              <a:t>Urgent need initiatives/emergency services associated </a:t>
            </a:r>
            <a:br>
              <a:rPr lang="en-US" sz="2200" cap="none" dirty="0"/>
            </a:br>
            <a:r>
              <a:rPr lang="en-US" sz="2200" cap="none" dirty="0"/>
              <a:t>with the Coronavirus outbreak</a:t>
            </a:r>
          </a:p>
          <a:p>
            <a:pPr lvl="1">
              <a:buClr>
                <a:prstClr val="black"/>
              </a:buClr>
              <a:buFont typeface="Wingdings" panose="020B0604020202020204" pitchFamily="34" charset="0"/>
              <a:buChar char="Ø"/>
            </a:pPr>
            <a:r>
              <a:rPr lang="en-US" sz="2200" cap="none" dirty="0"/>
              <a:t>Any priorities identified as a result of the community </a:t>
            </a:r>
            <a:br>
              <a:rPr lang="en-US" sz="2200" cap="none" dirty="0"/>
            </a:br>
            <a:r>
              <a:rPr lang="en-US" sz="2200" cap="none" dirty="0"/>
              <a:t>needs assessment</a:t>
            </a:r>
          </a:p>
          <a:p>
            <a:pPr marL="0" indent="0">
              <a:buNone/>
            </a:pPr>
            <a:endParaRPr lang="en-US" sz="2200" cap="none" dirty="0"/>
          </a:p>
        </p:txBody>
      </p:sp>
      <p:sp>
        <p:nvSpPr>
          <p:cNvPr id="5" name="Slide Number Placeholder 4">
            <a:extLst>
              <a:ext uri="{FF2B5EF4-FFF2-40B4-BE49-F238E27FC236}">
                <a16:creationId xmlns:a16="http://schemas.microsoft.com/office/drawing/2014/main" id="{07E05702-B233-4EBD-A5AE-C07249F84149}"/>
              </a:ext>
            </a:extLst>
          </p:cNvPr>
          <p:cNvSpPr>
            <a:spLocks noGrp="1"/>
          </p:cNvSpPr>
          <p:nvPr>
            <p:ph type="sldNum" sz="quarter" idx="12"/>
          </p:nvPr>
        </p:nvSpPr>
        <p:spPr>
          <a:xfrm>
            <a:off x="8153400" y="6248400"/>
            <a:ext cx="573161" cy="365125"/>
          </a:xfrm>
        </p:spPr>
        <p:txBody>
          <a:bodyPr/>
          <a:lstStyle/>
          <a:p>
            <a:fld id="{CEBB36FE-D9E0-4EF4-9BE1-77E7DC4578B8}" type="slidenum">
              <a:rPr lang="en-US" smtClean="0"/>
              <a:pPr/>
              <a:t>9</a:t>
            </a:fld>
            <a:endParaRPr lang="en-US" dirty="0"/>
          </a:p>
        </p:txBody>
      </p:sp>
      <p:sp>
        <p:nvSpPr>
          <p:cNvPr id="7" name="TextBox 6">
            <a:extLst>
              <a:ext uri="{FF2B5EF4-FFF2-40B4-BE49-F238E27FC236}">
                <a16:creationId xmlns:a16="http://schemas.microsoft.com/office/drawing/2014/main" id="{78C8E5FF-2ACE-4ED2-B21B-7A338AD8C0E4}"/>
              </a:ext>
            </a:extLst>
          </p:cNvPr>
          <p:cNvSpPr txBox="1"/>
          <p:nvPr/>
        </p:nvSpPr>
        <p:spPr>
          <a:xfrm>
            <a:off x="1466850" y="-3175"/>
            <a:ext cx="7677150" cy="1138773"/>
          </a:xfrm>
          <a:prstGeom prst="rect">
            <a:avLst/>
          </a:prstGeom>
          <a:solidFill>
            <a:schemeClr val="bg1"/>
          </a:solidFill>
        </p:spPr>
        <p:txBody>
          <a:bodyPr wrap="square" rtlCol="0">
            <a:spAutoFit/>
          </a:bodyPr>
          <a:lstStyle/>
          <a:p>
            <a:pPr algn="ctr">
              <a:spcAft>
                <a:spcPts val="500"/>
              </a:spcAft>
            </a:pPr>
            <a:r>
              <a:rPr lang="en-US" sz="3400" b="1" dirty="0">
                <a:latin typeface="Tahoma" panose="020B0604030504040204" pitchFamily="34" charset="0"/>
                <a:ea typeface="Tahoma" panose="020B0604030504040204" pitchFamily="34" charset="0"/>
                <a:cs typeface="Tahoma" panose="020B0604030504040204" pitchFamily="34" charset="0"/>
              </a:rPr>
              <a:t>2016-2021 Consolidated Plan </a:t>
            </a:r>
            <a:br>
              <a:rPr lang="en-US" sz="3400" b="1" dirty="0">
                <a:latin typeface="Tahoma" panose="020B0604030504040204" pitchFamily="34" charset="0"/>
                <a:ea typeface="Tahoma" panose="020B0604030504040204" pitchFamily="34" charset="0"/>
                <a:cs typeface="Tahoma" panose="020B0604030504040204" pitchFamily="34" charset="0"/>
              </a:rPr>
            </a:br>
            <a:r>
              <a:rPr lang="en-US" sz="3400" b="1" dirty="0">
                <a:latin typeface="Tahoma" panose="020B0604030504040204" pitchFamily="34" charset="0"/>
                <a:ea typeface="Tahoma" panose="020B0604030504040204" pitchFamily="34" charset="0"/>
                <a:cs typeface="Tahoma" panose="020B0604030504040204" pitchFamily="34" charset="0"/>
              </a:rPr>
              <a:t>Amendments</a:t>
            </a:r>
          </a:p>
        </p:txBody>
      </p:sp>
      <p:pic>
        <p:nvPicPr>
          <p:cNvPr id="10" name="Picture 4">
            <a:extLst>
              <a:ext uri="{FF2B5EF4-FFF2-40B4-BE49-F238E27FC236}">
                <a16:creationId xmlns:a16="http://schemas.microsoft.com/office/drawing/2014/main" id="{E10D37A3-AF85-457A-AE2C-FC40CE13E4D2}"/>
              </a:ext>
            </a:extLst>
          </p:cNvPr>
          <p:cNvPicPr>
            <a:picLocks noChangeAspect="1"/>
          </p:cNvPicPr>
          <p:nvPr/>
        </p:nvPicPr>
        <p:blipFill>
          <a:blip r:embed="rId2"/>
          <a:stretch>
            <a:fillRect/>
          </a:stretch>
        </p:blipFill>
        <p:spPr>
          <a:xfrm>
            <a:off x="-1976" y="4280"/>
            <a:ext cx="1583126" cy="1131318"/>
          </a:xfrm>
          <a:prstGeom prst="rect">
            <a:avLst/>
          </a:prstGeom>
        </p:spPr>
      </p:pic>
    </p:spTree>
    <p:extLst>
      <p:ext uri="{BB962C8B-B14F-4D97-AF65-F5344CB8AC3E}">
        <p14:creationId xmlns:p14="http://schemas.microsoft.com/office/powerpoint/2010/main" val="5274752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1597</Words>
  <Application>Microsoft Office PowerPoint</Application>
  <PresentationFormat>On-screen Show (4:3)</PresentationFormat>
  <Paragraphs>263</Paragraphs>
  <Slides>27</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Arial</vt:lpstr>
      <vt:lpstr>Arial Regular</vt:lpstr>
      <vt:lpstr>Arial,Sans-Serif</vt:lpstr>
      <vt:lpstr>Calibri</vt:lpstr>
      <vt:lpstr>Calibri Light</vt:lpstr>
      <vt:lpstr>Century Gothic</vt:lpstr>
      <vt:lpstr>Lucida Fax</vt:lpstr>
      <vt:lpstr>Tahoma</vt:lpstr>
      <vt:lpstr>Tw Cen MT</vt:lpstr>
      <vt:lpstr>Wingdings</vt:lpstr>
      <vt:lpstr>Office Theme</vt:lpstr>
      <vt:lpstr>1_Office Theme</vt:lpstr>
      <vt:lpstr>Droplet</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Albany housing authority</vt:lpstr>
      <vt:lpstr>CARES ACT FUNDING </vt:lpstr>
      <vt:lpstr>PowerPoint Presentation</vt:lpstr>
      <vt:lpstr>PowerPoint Presentation</vt:lpstr>
      <vt:lpstr>PowerPoint Presentation</vt:lpstr>
      <vt:lpstr>PowerPoint Presentation</vt:lpstr>
      <vt:lpstr>PowerPoint Presentation</vt:lpstr>
      <vt:lpstr>CARES ACT</vt:lpstr>
      <vt:lpstr>CARES ACT</vt:lpstr>
      <vt:lpstr>CARES ACT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Elite Plus Editor</dc:creator>
  <cp:lastModifiedBy>Elite Plus Editor</cp:lastModifiedBy>
  <cp:revision>44</cp:revision>
  <dcterms:created xsi:type="dcterms:W3CDTF">2020-05-26T21:57:32Z</dcterms:created>
  <dcterms:modified xsi:type="dcterms:W3CDTF">2020-06-01T17:22:58Z</dcterms:modified>
</cp:coreProperties>
</file>