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8" r:id="rId2"/>
    <p:sldId id="259" r:id="rId3"/>
    <p:sldId id="283" r:id="rId4"/>
    <p:sldId id="273" r:id="rId5"/>
    <p:sldId id="287" r:id="rId6"/>
    <p:sldId id="274" r:id="rId7"/>
    <p:sldId id="275" r:id="rId8"/>
    <p:sldId id="284" r:id="rId9"/>
    <p:sldId id="285" r:id="rId10"/>
    <p:sldId id="279" r:id="rId11"/>
    <p:sldId id="277" r:id="rId12"/>
    <p:sldId id="286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accent1"/>
                </a:solidFill>
              </a:rPr>
              <a:t>Police Academy</a:t>
            </a:r>
          </a:p>
        </c:rich>
      </c:tx>
      <c:layout>
        <c:manualLayout>
          <c:xMode val="edge"/>
          <c:yMode val="edge"/>
          <c:x val="0.37836771296666571"/>
          <c:y val="2.2409836760359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Police Academy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C6-4817-99C0-27BAB79DE0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C6-4817-99C0-27BAB79DE0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C6-4817-99C0-27BAB79DE0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C6-4817-99C0-27BAB79DE0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54-4D7B-8E44-343CD3F8D06D}"/>
              </c:ext>
            </c:extLst>
          </c:dPt>
          <c:cat>
            <c:numRef>
              <c:f>Sheet1!$A$2:$A$6</c:f>
              <c:numCache>
                <c:formatCode>mmm\-yy</c:formatCode>
                <c:ptCount val="5"/>
                <c:pt idx="0">
                  <c:v>43831</c:v>
                </c:pt>
                <c:pt idx="1">
                  <c:v>43922</c:v>
                </c:pt>
                <c:pt idx="2">
                  <c:v>44013</c:v>
                </c:pt>
                <c:pt idx="3">
                  <c:v>44105</c:v>
                </c:pt>
                <c:pt idx="4">
                  <c:v>44197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15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9-4854-8A1A-A8D57C829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0.62605</cdr:x>
      <cdr:y>0.43881</cdr:y>
    </cdr:from>
    <cdr:to>
      <cdr:x>0.75913</cdr:x>
      <cdr:y>0.49025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44749" y="2536671"/>
          <a:ext cx="1136147" cy="297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10 Officers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0.60771</cdr:x>
      <cdr:y>0.44855</cdr:y>
    </cdr:from>
    <cdr:to>
      <cdr:x>0.74079</cdr:x>
      <cdr:y>0.5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39497" y="2430542"/>
          <a:ext cx="1081674" cy="278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 </a:t>
          </a:r>
        </a:p>
      </cdr:txBody>
    </cdr:sp>
  </cdr:relSizeAnchor>
  <cdr:relSizeAnchor xmlns:cdr="http://schemas.openxmlformats.org/drawingml/2006/chartDrawing">
    <cdr:from>
      <cdr:x>0.59314</cdr:x>
      <cdr:y>0.28059</cdr:y>
    </cdr:from>
    <cdr:to>
      <cdr:x>0.71448</cdr:x>
      <cdr:y>0.33203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63815" y="1622050"/>
          <a:ext cx="1035918" cy="297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9 Officers</a:t>
          </a:r>
        </a:p>
      </cdr:txBody>
    </cdr:sp>
  </cdr:relSizeAnchor>
  <cdr:relSizeAnchor xmlns:cdr="http://schemas.openxmlformats.org/drawingml/2006/chartDrawing">
    <cdr:from>
      <cdr:x>0.5</cdr:x>
      <cdr:y>0.17859</cdr:y>
    </cdr:from>
    <cdr:to>
      <cdr:x>0.63781</cdr:x>
      <cdr:y>0.22933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68661" y="1032372"/>
          <a:ext cx="1176528" cy="293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7  Officers</a:t>
          </a:r>
        </a:p>
      </cdr:txBody>
    </cdr:sp>
  </cdr:relSizeAnchor>
  <cdr:relSizeAnchor xmlns:cdr="http://schemas.openxmlformats.org/drawingml/2006/chartDrawing">
    <cdr:from>
      <cdr:x>0.7128</cdr:x>
      <cdr:y>0.76339</cdr:y>
    </cdr:from>
    <cdr:to>
      <cdr:x>1</cdr:x>
      <cdr:y>0.84325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6085403" y="4412972"/>
          <a:ext cx="245191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rgbClr val="FFC000"/>
              </a:solidFill>
            </a:rPr>
            <a:t>Fifteen recruits scheduled to attend </a:t>
          </a:r>
          <a:r>
            <a:rPr lang="en-US" sz="1200">
              <a:solidFill>
                <a:srgbClr val="FFC000"/>
              </a:solidFill>
            </a:rPr>
            <a:t>Oct 2020 </a:t>
          </a:r>
          <a:r>
            <a:rPr lang="en-US" sz="1200" dirty="0">
              <a:solidFill>
                <a:srgbClr val="FFC000"/>
              </a:solidFill>
            </a:rPr>
            <a:t>Police Academy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360B713-FA42-4AE5-8E16-D80B185EFED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AA428DC-4894-46EC-A7E4-8FE62BEA7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3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5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190C-2D89-4B92-AE90-93A82A5A7DC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Albany Police Department Quarterly Update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Jan 1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-Aug 28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57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What else have we done?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Code Ranger Program-15 participants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Civilian Crime Scene Technicians -2 personnel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Pastoral Police Academy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Mental Health and Substance Abuse partnerships (procedures)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Collective Impact Model with United Way for Youth</a:t>
            </a:r>
          </a:p>
        </p:txBody>
      </p:sp>
    </p:spTree>
    <p:extLst>
      <p:ext uri="{BB962C8B-B14F-4D97-AF65-F5344CB8AC3E}">
        <p14:creationId xmlns:p14="http://schemas.microsoft.com/office/powerpoint/2010/main" val="198926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Going Forward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Need to maximize the use of technology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Continued partnerships with state and federal agencies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Moving towards the Community Trust Initiative with John Jay College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Community empowerment in the fight against crime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2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343277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Mission and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2"/>
            <a:ext cx="10515600" cy="544663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b="1" u="sng" dirty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en-US" b="1" u="sng" dirty="0">
                <a:solidFill>
                  <a:srgbClr val="FFFF00"/>
                </a:solidFill>
              </a:rPr>
              <a:t>MISSION STATEMENT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Develop our personnel to provide quality law enforcement services in an efficient manner that keeps the public trust while maintaining order in our community.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u="sng" dirty="0">
                <a:solidFill>
                  <a:srgbClr val="FFFF00"/>
                </a:solidFill>
              </a:rPr>
              <a:t>VISION STATEMENT</a:t>
            </a:r>
            <a:endParaRPr lang="en-US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The Albany Police Department is recognized as a CALEA accredited law enforcement agency using innovative and contemporary law enforcement practices that strengthen our relationship in our community.</a:t>
            </a:r>
            <a:endParaRPr lang="en-US" sz="1600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2020 Focus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Sustaining employee wellness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Addressing violent people, places and things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Continuing community engagement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Bolstering community trust</a:t>
            </a:r>
          </a:p>
        </p:txBody>
      </p:sp>
    </p:spTree>
    <p:extLst>
      <p:ext uri="{BB962C8B-B14F-4D97-AF65-F5344CB8AC3E}">
        <p14:creationId xmlns:p14="http://schemas.microsoft.com/office/powerpoint/2010/main" val="192505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Operational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2"/>
            <a:ext cx="10515600" cy="544663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60,804 Calls for service (Jan 1</a:t>
            </a:r>
            <a:r>
              <a:rPr lang="en-US" baseline="30000" dirty="0">
                <a:solidFill>
                  <a:srgbClr val="FFFF00"/>
                </a:solidFill>
              </a:rPr>
              <a:t>st</a:t>
            </a:r>
            <a:r>
              <a:rPr lang="en-US" dirty="0">
                <a:solidFill>
                  <a:srgbClr val="FFFF00"/>
                </a:solidFill>
              </a:rPr>
              <a:t>-Aug 28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)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38,851 Citizen Calls; 21,953 Officer Initiated Calls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Incident Data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NIBRS Group A: Crimes Against Person – 1,410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NIBRS Group A: Crimes Against Property – 3,734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NIBRS Group A: Crimes Against Society - 239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NIBRS Group B: General Crimes – 1,612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1,848 Individuals Booked into DCJ, accounting for 2,015 incidents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290 Arrestees were booked into DCJ 2 or more times since January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Traffic Activity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Accidents – 2,733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6 Fatalities (1 pedestrian; 5 automobiles)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83 incidents DUI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6,076 citations; 3,084 warnings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Drug Enforcement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ADDU</a:t>
            </a:r>
          </a:p>
          <a:p>
            <a:r>
              <a:rPr lang="en-US" dirty="0">
                <a:solidFill>
                  <a:srgbClr val="FFFF00"/>
                </a:solidFill>
              </a:rPr>
              <a:t>117 arrests</a:t>
            </a:r>
          </a:p>
          <a:p>
            <a:r>
              <a:rPr lang="en-US" dirty="0">
                <a:solidFill>
                  <a:srgbClr val="FFFF00"/>
                </a:solidFill>
              </a:rPr>
              <a:t>276 charges</a:t>
            </a:r>
          </a:p>
          <a:p>
            <a:r>
              <a:rPr lang="en-US" dirty="0">
                <a:solidFill>
                  <a:srgbClr val="FFFF00"/>
                </a:solidFill>
              </a:rPr>
              <a:t>Contraband seized: $1.2 million</a:t>
            </a:r>
          </a:p>
          <a:p>
            <a:r>
              <a:rPr lang="en-US" dirty="0">
                <a:solidFill>
                  <a:srgbClr val="FFFF00"/>
                </a:solidFill>
              </a:rPr>
              <a:t>Working in conjunction with local agencies within Do. Co.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SWRDEO</a:t>
            </a:r>
          </a:p>
          <a:p>
            <a:r>
              <a:rPr lang="en-US" dirty="0">
                <a:solidFill>
                  <a:srgbClr val="FFFF00"/>
                </a:solidFill>
              </a:rPr>
              <a:t>188 total cases</a:t>
            </a:r>
          </a:p>
          <a:p>
            <a:r>
              <a:rPr lang="en-US" dirty="0">
                <a:solidFill>
                  <a:srgbClr val="FFFF00"/>
                </a:solidFill>
              </a:rPr>
              <a:t>100 arrests</a:t>
            </a:r>
          </a:p>
          <a:p>
            <a:r>
              <a:rPr lang="en-US" dirty="0">
                <a:solidFill>
                  <a:srgbClr val="FFFF00"/>
                </a:solidFill>
              </a:rPr>
              <a:t>Contraband seized: $5.4 million</a:t>
            </a:r>
          </a:p>
          <a:p>
            <a:r>
              <a:rPr lang="en-US" dirty="0">
                <a:solidFill>
                  <a:srgbClr val="FFFF00"/>
                </a:solidFill>
              </a:rPr>
              <a:t>Investigations conducted in 27 counties in area of operation</a:t>
            </a:r>
          </a:p>
          <a:p>
            <a:r>
              <a:rPr lang="en-US" dirty="0">
                <a:solidFill>
                  <a:srgbClr val="FFFF00"/>
                </a:solidFill>
              </a:rPr>
              <a:t>32% of all cases originated in Do. Co.</a:t>
            </a:r>
          </a:p>
        </p:txBody>
      </p:sp>
    </p:spTree>
    <p:extLst>
      <p:ext uri="{BB962C8B-B14F-4D97-AF65-F5344CB8AC3E}">
        <p14:creationId xmlns:p14="http://schemas.microsoft.com/office/powerpoint/2010/main" val="229901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Recruitment Status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en-US" sz="3200" b="1" dirty="0">
                <a:solidFill>
                  <a:schemeClr val="accent1"/>
                </a:solidFill>
              </a:rPr>
              <a:t>(97 total)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10041967"/>
              </p:ext>
            </p:extLst>
          </p:nvPr>
        </p:nvGraphicFramePr>
        <p:xfrm>
          <a:off x="1514168" y="1076632"/>
          <a:ext cx="8537322" cy="578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81512" y="1199798"/>
            <a:ext cx="2647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Seven officers graduated Police Academy in Mar 2020; FTO complete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6887" y="1970864"/>
            <a:ext cx="230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Nine officers graduated Police Academy in Jun 2020; in Week 7 of FTO program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362" y="3206398"/>
            <a:ext cx="267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Ten officers in the July 2020 Police Academy, currently in Week 8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585212" y="4804089"/>
            <a:ext cx="1081675" cy="2787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 Recruits</a:t>
            </a:r>
            <a:endParaRPr lang="en-US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4266974" y="4077258"/>
            <a:ext cx="1081675" cy="2787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56 Applicants</a:t>
            </a:r>
            <a:endParaRPr lang="en-US" sz="1100" dirty="0"/>
          </a:p>
        </p:txBody>
      </p:sp>
      <p:sp>
        <p:nvSpPr>
          <p:cNvPr id="12" name="TextBox 9"/>
          <p:cNvSpPr txBox="1"/>
          <p:nvPr/>
        </p:nvSpPr>
        <p:spPr>
          <a:xfrm>
            <a:off x="1135267" y="3201399"/>
            <a:ext cx="245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accent1"/>
                </a:solidFill>
              </a:rPr>
              <a:t>Fifty-Six applicants to select for Jan 2021 Police Academy</a:t>
            </a:r>
          </a:p>
        </p:txBody>
      </p:sp>
    </p:spTree>
    <p:extLst>
      <p:ext uri="{BB962C8B-B14F-4D97-AF65-F5344CB8AC3E}">
        <p14:creationId xmlns:p14="http://schemas.microsoft.com/office/powerpoint/2010/main" val="397155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Recruitment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Increased interest since the pandemic occurred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Civil unrest and public sentiment towards law enforcement has hindered recruiting efforts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Looking for POST-certified officers; critiqued higher than others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Use outside resources to aid in recruitment (cost of living, location, etc.)</a:t>
            </a:r>
          </a:p>
        </p:txBody>
      </p:sp>
    </p:spTree>
    <p:extLst>
      <p:ext uri="{BB962C8B-B14F-4D97-AF65-F5344CB8AC3E}">
        <p14:creationId xmlns:p14="http://schemas.microsoft.com/office/powerpoint/2010/main" val="263037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Campaign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Ban Chokeholds &amp; Strangleholds</a:t>
            </a:r>
          </a:p>
          <a:p>
            <a:r>
              <a:rPr lang="en-US" dirty="0">
                <a:solidFill>
                  <a:srgbClr val="FFFF00"/>
                </a:solidFill>
              </a:rPr>
              <a:t>Require De-Escalation</a:t>
            </a:r>
          </a:p>
          <a:p>
            <a:r>
              <a:rPr lang="en-US" dirty="0">
                <a:solidFill>
                  <a:srgbClr val="FFFF00"/>
                </a:solidFill>
              </a:rPr>
              <a:t>Require Warning Before Shooting</a:t>
            </a:r>
          </a:p>
          <a:p>
            <a:r>
              <a:rPr lang="en-US" dirty="0">
                <a:solidFill>
                  <a:srgbClr val="FFFF00"/>
                </a:solidFill>
              </a:rPr>
              <a:t>Require Exhausting all Alternatives Before Shooting</a:t>
            </a:r>
          </a:p>
          <a:p>
            <a:r>
              <a:rPr lang="en-US" dirty="0">
                <a:solidFill>
                  <a:srgbClr val="FFFF00"/>
                </a:solidFill>
              </a:rPr>
              <a:t>Duty to Intervene</a:t>
            </a:r>
          </a:p>
          <a:p>
            <a:r>
              <a:rPr lang="en-US" dirty="0">
                <a:solidFill>
                  <a:srgbClr val="FFFF00"/>
                </a:solidFill>
              </a:rPr>
              <a:t>Ban Shooting at Moving Vehicles</a:t>
            </a:r>
          </a:p>
          <a:p>
            <a:r>
              <a:rPr lang="en-US" dirty="0">
                <a:solidFill>
                  <a:srgbClr val="FFFF00"/>
                </a:solidFill>
              </a:rPr>
              <a:t>Require Comprehensive Reporting</a:t>
            </a:r>
          </a:p>
          <a:p>
            <a:r>
              <a:rPr lang="en-US" dirty="0">
                <a:solidFill>
                  <a:srgbClr val="FFFF00"/>
                </a:solidFill>
              </a:rPr>
              <a:t>Require Use of Force Continuum</a:t>
            </a:r>
          </a:p>
        </p:txBody>
      </p:sp>
    </p:spTree>
    <p:extLst>
      <p:ext uri="{BB962C8B-B14F-4D97-AF65-F5344CB8AC3E}">
        <p14:creationId xmlns:p14="http://schemas.microsoft.com/office/powerpoint/2010/main" val="382809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Community Policing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Reimagine how we do public safety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Operational  and Management Assessment of the PD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Input from the Community is needed (ex: APD Civilian Review Board)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How do we prepare the department for the needs of the community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404414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517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Albany Police Department Quarterly Update Jan 1st-Aug 28th   </vt:lpstr>
      <vt:lpstr>Mission and Vision</vt:lpstr>
      <vt:lpstr>2020 Focus Points</vt:lpstr>
      <vt:lpstr>Operational Update</vt:lpstr>
      <vt:lpstr>Drug Enforcement Activity</vt:lpstr>
      <vt:lpstr>Recruitment Status (97 total)</vt:lpstr>
      <vt:lpstr>Recruitment Summary</vt:lpstr>
      <vt:lpstr>Campaign Zero</vt:lpstr>
      <vt:lpstr>Community Policing</vt:lpstr>
      <vt:lpstr>What else have we done?  </vt:lpstr>
      <vt:lpstr>Going Forward 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Persley, Michael</dc:creator>
  <cp:lastModifiedBy>Whitley-Banks, Phyllis</cp:lastModifiedBy>
  <cp:revision>132</cp:revision>
  <cp:lastPrinted>2019-05-28T15:49:40Z</cp:lastPrinted>
  <dcterms:created xsi:type="dcterms:W3CDTF">2018-11-02T17:40:50Z</dcterms:created>
  <dcterms:modified xsi:type="dcterms:W3CDTF">2020-09-01T19:09:37Z</dcterms:modified>
</cp:coreProperties>
</file>